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21"/>
  </p:notesMasterIdLst>
  <p:sldIdLst>
    <p:sldId id="256" r:id="rId2"/>
    <p:sldId id="257" r:id="rId3"/>
    <p:sldId id="260" r:id="rId4"/>
    <p:sldId id="262" r:id="rId5"/>
    <p:sldId id="263" r:id="rId6"/>
    <p:sldId id="267" r:id="rId7"/>
    <p:sldId id="268" r:id="rId8"/>
    <p:sldId id="266" r:id="rId9"/>
    <p:sldId id="269" r:id="rId10"/>
    <p:sldId id="270" r:id="rId11"/>
    <p:sldId id="271" r:id="rId12"/>
    <p:sldId id="276" r:id="rId13"/>
    <p:sldId id="272" r:id="rId14"/>
    <p:sldId id="273" r:id="rId15"/>
    <p:sldId id="274" r:id="rId16"/>
    <p:sldId id="275" r:id="rId17"/>
    <p:sldId id="265" r:id="rId18"/>
    <p:sldId id="278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ячеслав Екимов" initials="ВЕ" lastIdx="1" clrIdx="0">
    <p:extLst>
      <p:ext uri="{19B8F6BF-5375-455C-9EA6-DF929625EA0E}">
        <p15:presenceInfo xmlns:p15="http://schemas.microsoft.com/office/powerpoint/2012/main" userId="04c4849db6b4c7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A72"/>
    <a:srgbClr val="D9D9D9"/>
    <a:srgbClr val="FFFFFF"/>
    <a:srgbClr val="F9F9F9"/>
    <a:srgbClr val="FFD966"/>
    <a:srgbClr val="000099"/>
    <a:srgbClr val="3053D5"/>
    <a:srgbClr val="FFE497"/>
    <a:srgbClr val="0000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9" autoAdjust="0"/>
    <p:restoredTop sz="86187" autoAdjust="0"/>
  </p:normalViewPr>
  <p:slideViewPr>
    <p:cSldViewPr snapToGrid="0">
      <p:cViewPr varScale="1">
        <p:scale>
          <a:sx n="98" d="100"/>
          <a:sy n="98" d="100"/>
        </p:scale>
        <p:origin x="13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5;&#1082;&#1080;&#1084;&#1086;&#1074;%20&#1042;&#1103;&#1095;&#1077;&#1089;&#1083;&#1072;&#1074;\&#1050;&#1086;&#1083;&#1083;&#1077;&#1076;&#1078;\&#1048;&#1055;\&#1050;&#1086;&#1085;&#1092;&#1077;&#1088;&#1077;&#1085;&#1094;&#1080;&#1103;\&#1054;&#1087;&#1088;&#1086;&#1089;\&#1054;&#1090;&#1074;&#1077;&#1090;&#1099;%20&#1089;%20&#1086;&#1087;&#1088;&#1086;&#1089;&#10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5;&#1082;&#1080;&#1084;&#1086;&#1074;%20&#1042;&#1103;&#1095;&#1077;&#1089;&#1083;&#1072;&#1074;\&#1050;&#1086;&#1083;&#1083;&#1077;&#1076;&#1078;\&#1048;&#1055;\&#1050;&#1086;&#1085;&#1092;&#1077;&#1088;&#1077;&#1085;&#1094;&#1080;&#1103;\&#1054;&#1087;&#1088;&#1086;&#1089;\&#1054;&#1090;&#1074;&#1077;&#1090;&#1099;%20&#1089;%20&#1086;&#1087;&#1088;&#1086;&#1089;&#107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5;&#1082;&#1080;&#1084;&#1086;&#1074;%20&#1042;&#1103;&#1095;&#1077;&#1089;&#1083;&#1072;&#1074;\&#1050;&#1086;&#1083;&#1083;&#1077;&#1076;&#1078;\&#1048;&#1055;\&#1050;&#1086;&#1085;&#1092;&#1077;&#1088;&#1077;&#1085;&#1094;&#1080;&#1103;\&#1054;&#1087;&#1088;&#1086;&#1089;\&#1054;&#1090;&#1074;&#1077;&#1090;&#1099;%20&#1089;%20&#1086;&#1087;&#1088;&#1086;&#1089;&#107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5;&#1082;&#1080;&#1084;&#1086;&#1074;%20&#1042;&#1103;&#1095;&#1077;&#1089;&#1083;&#1072;&#1074;\&#1050;&#1086;&#1083;&#1083;&#1077;&#1076;&#1078;\&#1048;&#1055;\&#1050;&#1086;&#1085;&#1092;&#1077;&#1088;&#1077;&#1085;&#1094;&#1080;&#1103;\&#1054;&#1087;&#1088;&#1086;&#1089;\&#1054;&#1090;&#1074;&#1077;&#1090;&#1099;%20&#1089;%20&#1086;&#1087;&#1088;&#1086;&#1089;&#1072;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5;&#1082;&#1080;&#1084;&#1086;&#1074;%20&#1042;&#1103;&#1095;&#1077;&#1089;&#1083;&#1072;&#1074;\&#1050;&#1086;&#1083;&#1083;&#1077;&#1076;&#1078;\&#1048;&#1055;\&#1050;&#1086;&#1085;&#1092;&#1077;&#1088;&#1077;&#1085;&#1094;&#1080;&#1103;\&#1054;&#1087;&#1088;&#1086;&#1089;\&#1054;&#1090;&#1074;&#1077;&#1090;&#1099;%20&#1089;%20&#1086;&#1087;&#1088;&#1086;&#1089;&#107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5;&#1082;&#1080;&#1084;&#1086;&#1074;%20&#1042;&#1103;&#1095;&#1077;&#1089;&#1083;&#1072;&#1074;\&#1050;&#1086;&#1083;&#1083;&#1077;&#1076;&#1078;\&#1048;&#1055;\&#1050;&#1086;&#1085;&#1092;&#1077;&#1088;&#1077;&#1085;&#1094;&#1080;&#1103;\&#1054;&#1087;&#1088;&#1086;&#1089;\&#1054;&#1090;&#1074;&#1077;&#1090;&#1099;%20&#1089;%20&#1086;&#1087;&#1088;&#1086;&#1089;&#107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b="1" baseline="0" dirty="0">
                <a:solidFill>
                  <a:schemeClr val="tx1"/>
                </a:solidFill>
              </a:rPr>
              <a:t>Социологический опрос: «Роль театра в жизни современного человека» </a:t>
            </a:r>
            <a:endParaRPr lang="ru-RU" sz="24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B-4989-895F-8F229D782C4F}"/>
              </c:ext>
            </c:extLst>
          </c:dPt>
          <c:dPt>
            <c:idx val="1"/>
            <c:bubble3D val="0"/>
            <c:explosion val="8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B-4989-895F-8F229D782C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Статус!$A$2:$A$3</c:f>
              <c:strCache>
                <c:ptCount val="2"/>
                <c:pt idx="0">
                  <c:v>студенты</c:v>
                </c:pt>
                <c:pt idx="1">
                  <c:v>преподаватели</c:v>
                </c:pt>
              </c:strCache>
            </c:strRef>
          </c:cat>
          <c:val>
            <c:numRef>
              <c:f>Статус!$B$2:$B$3</c:f>
              <c:numCache>
                <c:formatCode>General</c:formatCode>
                <c:ptCount val="2"/>
                <c:pt idx="0">
                  <c:v>91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AB-4989-895F-8F229D782C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b="1" dirty="0">
                <a:solidFill>
                  <a:schemeClr val="tx1"/>
                </a:solidFill>
              </a:rPr>
              <a:t>Любите ли Вы посещать театр?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'Вопрос 1'!$B$2</c:f>
              <c:strCache>
                <c:ptCount val="1"/>
                <c:pt idx="0">
                  <c:v>Преподаватели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1'!$A$3:$A$4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'Вопрос 1'!$B$3:$B$4</c:f>
              <c:numCache>
                <c:formatCode>General</c:formatCode>
                <c:ptCount val="2"/>
                <c:pt idx="0">
                  <c:v>14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6-46F3-A4FF-9099287A64A9}"/>
            </c:ext>
          </c:extLst>
        </c:ser>
        <c:ser>
          <c:idx val="1"/>
          <c:order val="1"/>
          <c:tx>
            <c:strRef>
              <c:f>'Вопрос 1'!$C$2</c:f>
              <c:strCache>
                <c:ptCount val="1"/>
                <c:pt idx="0">
                  <c:v>Студенты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1'!$A$3:$A$4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'Вопрос 1'!$C$3:$C$4</c:f>
              <c:numCache>
                <c:formatCode>General</c:formatCode>
                <c:ptCount val="2"/>
                <c:pt idx="0">
                  <c:v>51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16-46F3-A4FF-9099287A64A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0"/>
        <c:axId val="126731008"/>
        <c:axId val="126732544"/>
      </c:barChart>
      <c:catAx>
        <c:axId val="126731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32544"/>
        <c:crosses val="autoZero"/>
        <c:auto val="1"/>
        <c:lblAlgn val="ctr"/>
        <c:lblOffset val="100"/>
        <c:noMultiLvlLbl val="0"/>
      </c:catAx>
      <c:valAx>
        <c:axId val="12673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73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b="1" dirty="0">
                <a:solidFill>
                  <a:schemeClr val="tx1"/>
                </a:solidFill>
              </a:rPr>
              <a:t>Как часто Вы ходите в театр?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9011318897637801E-2"/>
          <c:y val="0.10237503645377662"/>
          <c:w val="0.94536368110236202"/>
          <c:h val="0.677213035870516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'Вопрос 2'!$B$2</c:f>
              <c:strCache>
                <c:ptCount val="1"/>
                <c:pt idx="0">
                  <c:v>Студенты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2'!$A$3:$A$6</c:f>
              <c:strCache>
                <c:ptCount val="4"/>
                <c:pt idx="0">
                  <c:v>я часто бываю в театре (1 раз в месяц и чаще)</c:v>
                </c:pt>
                <c:pt idx="1">
                  <c:v>я редко бываю в театре (1-2 раза в год и реже)</c:v>
                </c:pt>
                <c:pt idx="2">
                  <c:v>я не очень часто бываю в театре (1 раз в несколько месяцев)</c:v>
                </c:pt>
                <c:pt idx="3">
                  <c:v>я не хожу в театр</c:v>
                </c:pt>
              </c:strCache>
            </c:strRef>
          </c:cat>
          <c:val>
            <c:numRef>
              <c:f>'Вопрос 2'!$B$3:$B$6</c:f>
              <c:numCache>
                <c:formatCode>General</c:formatCode>
                <c:ptCount val="4"/>
                <c:pt idx="0">
                  <c:v>1</c:v>
                </c:pt>
                <c:pt idx="1">
                  <c:v>39</c:v>
                </c:pt>
                <c:pt idx="2">
                  <c:v>13</c:v>
                </c:pt>
                <c:pt idx="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D-4BD2-93E4-891F432FC157}"/>
            </c:ext>
          </c:extLst>
        </c:ser>
        <c:ser>
          <c:idx val="1"/>
          <c:order val="1"/>
          <c:tx>
            <c:strRef>
              <c:f>'Вопрос 2'!$C$2</c:f>
              <c:strCache>
                <c:ptCount val="1"/>
                <c:pt idx="0">
                  <c:v>Преподаватели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2'!$A$3:$A$6</c:f>
              <c:strCache>
                <c:ptCount val="4"/>
                <c:pt idx="0">
                  <c:v>я часто бываю в театре (1 раз в месяц и чаще)</c:v>
                </c:pt>
                <c:pt idx="1">
                  <c:v>я редко бываю в театре (1-2 раза в год и реже)</c:v>
                </c:pt>
                <c:pt idx="2">
                  <c:v>я не очень часто бываю в театре (1 раз в несколько месяцев)</c:v>
                </c:pt>
                <c:pt idx="3">
                  <c:v>я не хожу в театр</c:v>
                </c:pt>
              </c:strCache>
            </c:strRef>
          </c:cat>
          <c:val>
            <c:numRef>
              <c:f>'Вопрос 2'!$C$3:$C$6</c:f>
              <c:numCache>
                <c:formatCode>General</c:formatCode>
                <c:ptCount val="4"/>
                <c:pt idx="0">
                  <c:v>2</c:v>
                </c:pt>
                <c:pt idx="1">
                  <c:v>7</c:v>
                </c:pt>
                <c:pt idx="2">
                  <c:v>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CD-4BD2-93E4-891F432FC15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2"/>
        <c:axId val="127452672"/>
        <c:axId val="127454208"/>
      </c:barChart>
      <c:catAx>
        <c:axId val="12745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454208"/>
        <c:crosses val="autoZero"/>
        <c:auto val="1"/>
        <c:lblAlgn val="ctr"/>
        <c:lblOffset val="100"/>
        <c:noMultiLvlLbl val="0"/>
      </c:catAx>
      <c:valAx>
        <c:axId val="12745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45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>
                <a:solidFill>
                  <a:schemeClr val="tx1"/>
                </a:solidFill>
              </a:rPr>
              <a:t>Мне НЕ нравится ходить в театр, потому что…</a:t>
            </a:r>
          </a:p>
        </c:rich>
      </c:tx>
      <c:layout>
        <c:manualLayout>
          <c:xMode val="edge"/>
          <c:yMode val="edge"/>
          <c:x val="0.24045554461942259"/>
          <c:y val="2.33899095946340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3177985564304452E-2"/>
          <c:y val="0.10052318460192476"/>
          <c:w val="0.75545898950131229"/>
          <c:h val="0.784890492855059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'Вопрос 3'!$B$2</c:f>
              <c:strCache>
                <c:ptCount val="1"/>
                <c:pt idx="0">
                  <c:v>Студенты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3'!$A$3:$A$6</c:f>
              <c:strCache>
                <c:ptCount val="4"/>
                <c:pt idx="0">
                  <c:v>это скучно</c:v>
                </c:pt>
                <c:pt idx="1">
                  <c:v>у меня нет свободного времени</c:v>
                </c:pt>
                <c:pt idx="2">
                  <c:v>билеты в театр дорого стоят</c:v>
                </c:pt>
                <c:pt idx="3">
                  <c:v>Свой вариант</c:v>
                </c:pt>
              </c:strCache>
            </c:strRef>
          </c:cat>
          <c:val>
            <c:numRef>
              <c:f>'Вопрос 3'!$B$3:$B$6</c:f>
              <c:numCache>
                <c:formatCode>General</c:formatCode>
                <c:ptCount val="4"/>
                <c:pt idx="0">
                  <c:v>32</c:v>
                </c:pt>
                <c:pt idx="1">
                  <c:v>38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A-4D05-BF40-BB7395934572}"/>
            </c:ext>
          </c:extLst>
        </c:ser>
        <c:ser>
          <c:idx val="1"/>
          <c:order val="1"/>
          <c:tx>
            <c:strRef>
              <c:f>'Вопрос 3'!$C$2</c:f>
              <c:strCache>
                <c:ptCount val="1"/>
                <c:pt idx="0">
                  <c:v>Преподаватели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3'!$A$3:$A$6</c:f>
              <c:strCache>
                <c:ptCount val="4"/>
                <c:pt idx="0">
                  <c:v>это скучно</c:v>
                </c:pt>
                <c:pt idx="1">
                  <c:v>у меня нет свободного времени</c:v>
                </c:pt>
                <c:pt idx="2">
                  <c:v>билеты в театр дорого стоят</c:v>
                </c:pt>
                <c:pt idx="3">
                  <c:v>Свой вариант</c:v>
                </c:pt>
              </c:strCache>
            </c:strRef>
          </c:cat>
          <c:val>
            <c:numRef>
              <c:f>'Вопрос 3'!$C$3:$C$6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A-4D05-BF40-BB739593457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1"/>
        <c:axId val="127170816"/>
        <c:axId val="127193088"/>
      </c:barChart>
      <c:catAx>
        <c:axId val="12717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193088"/>
        <c:crosses val="autoZero"/>
        <c:auto val="1"/>
        <c:lblAlgn val="ctr"/>
        <c:lblOffset val="100"/>
        <c:tickLblSkip val="1"/>
        <c:noMultiLvlLbl val="0"/>
      </c:catAx>
      <c:valAx>
        <c:axId val="12719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170816"/>
        <c:crossesAt val="1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354330708661403"/>
          <c:y val="0.15420399533391663"/>
          <c:w val="0.16937344160104989"/>
          <c:h val="0.111743657042869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b="1">
                <a:solidFill>
                  <a:schemeClr val="tx1"/>
                </a:solidFill>
              </a:rPr>
              <a:t> Мне нравится ходить в театр, потому что…</a:t>
            </a:r>
          </a:p>
        </c:rich>
      </c:tx>
      <c:layout>
        <c:manualLayout>
          <c:xMode val="edge"/>
          <c:yMode val="edge"/>
          <c:x val="0.26814583333333331"/>
          <c:y val="4.2592592592592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7.2088462855186594E-2"/>
          <c:y val="0.15734063676823012"/>
          <c:w val="0.67449629280210954"/>
          <c:h val="0.614800379119276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'Вопрос 4'!$B$2</c:f>
              <c:strCache>
                <c:ptCount val="1"/>
                <c:pt idx="0">
                  <c:v>Преподаватели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4'!$A$3:$A$6</c:f>
              <c:strCache>
                <c:ptCount val="4"/>
                <c:pt idx="0">
                  <c:v>это хороший способ расслабиться, отвлечься от проблем</c:v>
                </c:pt>
                <c:pt idx="1">
                  <c:v>я люблю интересно проводить свободное время</c:v>
                </c:pt>
                <c:pt idx="2">
                  <c:v>я стараюсь следить за премьерами спектаклей</c:v>
                </c:pt>
                <c:pt idx="3">
                  <c:v>Свой вариант</c:v>
                </c:pt>
              </c:strCache>
            </c:strRef>
          </c:cat>
          <c:val>
            <c:numRef>
              <c:f>'Вопрос 4'!$B$3:$B$6</c:f>
              <c:numCache>
                <c:formatCode>General</c:formatCode>
                <c:ptCount val="4"/>
                <c:pt idx="0">
                  <c:v>7</c:v>
                </c:pt>
                <c:pt idx="1">
                  <c:v>8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83-4C60-8547-B5ADD2986505}"/>
            </c:ext>
          </c:extLst>
        </c:ser>
        <c:ser>
          <c:idx val="1"/>
          <c:order val="1"/>
          <c:tx>
            <c:strRef>
              <c:f>'Вопрос 4'!$C$2</c:f>
              <c:strCache>
                <c:ptCount val="1"/>
                <c:pt idx="0">
                  <c:v>Студенты</c:v>
                </c:pt>
              </c:strCache>
            </c:strRef>
          </c:tx>
          <c:spPr>
            <a:solidFill>
              <a:srgbClr val="FFD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4'!$A$3:$A$6</c:f>
              <c:strCache>
                <c:ptCount val="4"/>
                <c:pt idx="0">
                  <c:v>это хороший способ расслабиться, отвлечься от проблем</c:v>
                </c:pt>
                <c:pt idx="1">
                  <c:v>я люблю интересно проводить свободное время</c:v>
                </c:pt>
                <c:pt idx="2">
                  <c:v>я стараюсь следить за премьерами спектаклей</c:v>
                </c:pt>
                <c:pt idx="3">
                  <c:v>Свой вариант</c:v>
                </c:pt>
              </c:strCache>
            </c:strRef>
          </c:cat>
          <c:val>
            <c:numRef>
              <c:f>'Вопрос 4'!$C$3:$C$6</c:f>
              <c:numCache>
                <c:formatCode>General</c:formatCode>
                <c:ptCount val="4"/>
                <c:pt idx="0">
                  <c:v>29</c:v>
                </c:pt>
                <c:pt idx="1">
                  <c:v>36</c:v>
                </c:pt>
                <c:pt idx="2">
                  <c:v>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83-4C60-8547-B5ADD298650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27381888"/>
        <c:axId val="127383424"/>
      </c:barChart>
      <c:catAx>
        <c:axId val="12738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383424"/>
        <c:crosses val="autoZero"/>
        <c:auto val="1"/>
        <c:lblAlgn val="ctr"/>
        <c:lblOffset val="100"/>
        <c:noMultiLvlLbl val="0"/>
      </c:catAx>
      <c:valAx>
        <c:axId val="12738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38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746011587261253"/>
          <c:y val="0.14606550893467082"/>
          <c:w val="0.24253988412738733"/>
          <c:h val="0.137766152518606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b="1">
                <a:solidFill>
                  <a:schemeClr val="tx1"/>
                </a:solidFill>
              </a:rPr>
              <a:t>Какие изменения, на Ваш взгляд, привлекут в театр больше зрителей?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3177985564304452E-2"/>
          <c:y val="0.18941207349081371"/>
          <c:w val="0.73015690616797913"/>
          <c:h val="0.63303864100320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'Вопрос 5'!$B$2</c:f>
              <c:strCache>
                <c:ptCount val="1"/>
                <c:pt idx="0">
                  <c:v>Преподаватели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5'!$A$3:$A$6</c:f>
              <c:strCache>
                <c:ptCount val="4"/>
                <c:pt idx="0">
                  <c:v>новые современные технологии</c:v>
                </c:pt>
                <c:pt idx="1">
                  <c:v>более широкий репертуар</c:v>
                </c:pt>
                <c:pt idx="2">
                  <c:v>доступность цен</c:v>
                </c:pt>
                <c:pt idx="3">
                  <c:v>Свой вариант</c:v>
                </c:pt>
              </c:strCache>
            </c:strRef>
          </c:cat>
          <c:val>
            <c:numRef>
              <c:f>'Вопрос 5'!$B$3:$B$6</c:f>
              <c:numCache>
                <c:formatCode>General</c:formatCode>
                <c:ptCount val="4"/>
                <c:pt idx="0">
                  <c:v>6</c:v>
                </c:pt>
                <c:pt idx="1">
                  <c:v>8</c:v>
                </c:pt>
                <c:pt idx="2">
                  <c:v>9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82-4261-8050-4426352C0059}"/>
            </c:ext>
          </c:extLst>
        </c:ser>
        <c:ser>
          <c:idx val="1"/>
          <c:order val="1"/>
          <c:tx>
            <c:strRef>
              <c:f>'Вопрос 5'!$C$2</c:f>
              <c:strCache>
                <c:ptCount val="1"/>
                <c:pt idx="0">
                  <c:v>Студенты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'Вопрос 5'!$A$3:$A$6</c:f>
              <c:strCache>
                <c:ptCount val="4"/>
                <c:pt idx="0">
                  <c:v>новые современные технологии</c:v>
                </c:pt>
                <c:pt idx="1">
                  <c:v>более широкий репертуар</c:v>
                </c:pt>
                <c:pt idx="2">
                  <c:v>доступность цен</c:v>
                </c:pt>
                <c:pt idx="3">
                  <c:v>Свой вариант</c:v>
                </c:pt>
              </c:strCache>
            </c:strRef>
          </c:cat>
          <c:val>
            <c:numRef>
              <c:f>'Вопрос 5'!$C$3:$C$6</c:f>
              <c:numCache>
                <c:formatCode>General</c:formatCode>
                <c:ptCount val="4"/>
                <c:pt idx="0">
                  <c:v>64</c:v>
                </c:pt>
                <c:pt idx="1">
                  <c:v>41</c:v>
                </c:pt>
                <c:pt idx="2">
                  <c:v>27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82-4261-8050-4426352C005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71776"/>
        <c:axId val="127773312"/>
      </c:barChart>
      <c:catAx>
        <c:axId val="12777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773312"/>
        <c:crosses val="autoZero"/>
        <c:auto val="1"/>
        <c:lblAlgn val="ctr"/>
        <c:lblOffset val="100"/>
        <c:noMultiLvlLbl val="0"/>
      </c:catAx>
      <c:valAx>
        <c:axId val="12777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77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93110112110537"/>
          <c:y val="0.19965761422679307"/>
          <c:w val="0.24159003805797347"/>
          <c:h val="0.164194761369114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0.42062</cdr:x>
      <cdr:y>0.88385</cdr:y>
    </cdr:from>
    <cdr:to>
      <cdr:x>0.42062</cdr:x>
      <cdr:y>1</cdr:y>
    </cdr:to>
    <cdr:cxnSp macro="">
      <cdr:nvCxnSpPr>
        <cdr:cNvPr id="3" name="Прямая соединительная линия 2">
          <a:extLst xmlns:a="http://schemas.openxmlformats.org/drawingml/2006/main">
            <a:ext uri="{FF2B5EF4-FFF2-40B4-BE49-F238E27FC236}">
              <a16:creationId xmlns:a16="http://schemas.microsoft.com/office/drawing/2014/main" id="{B62DD925-1C26-49A5-A497-1D88E03D0D96}"/>
            </a:ext>
          </a:extLst>
        </cdr:cNvPr>
        <cdr:cNvCxnSpPr/>
      </cdr:nvCxnSpPr>
      <cdr:spPr>
        <a:xfrm xmlns:a="http://schemas.openxmlformats.org/drawingml/2006/main">
          <a:off x="5128181" y="6061435"/>
          <a:ext cx="0" cy="79656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D9D9D9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0.62635</cdr:x>
      <cdr:y>0.88385</cdr:y>
    </cdr:from>
    <cdr:to>
      <cdr:x>0.62635</cdr:x>
      <cdr:y>1</cdr:y>
    </cdr:to>
    <cdr:cxnSp macro="">
      <cdr:nvCxnSpPr>
        <cdr:cNvPr id="5" name="Прямая соединительная линия 4">
          <a:extLst xmlns:a="http://schemas.openxmlformats.org/drawingml/2006/main">
            <a:ext uri="{FF2B5EF4-FFF2-40B4-BE49-F238E27FC236}">
              <a16:creationId xmlns:a16="http://schemas.microsoft.com/office/drawing/2014/main" id="{536D8264-E96F-44E6-B3D2-983E214AC0D9}"/>
            </a:ext>
          </a:extLst>
        </cdr:cNvPr>
        <cdr:cNvCxnSpPr/>
      </cdr:nvCxnSpPr>
      <cdr:spPr>
        <a:xfrm xmlns:a="http://schemas.openxmlformats.org/drawingml/2006/main">
          <a:off x="7636431" y="6061435"/>
          <a:ext cx="0" cy="79656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D9D9D9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0.21411</cdr:x>
      <cdr:y>0.88385</cdr:y>
    </cdr:from>
    <cdr:to>
      <cdr:x>0.21411</cdr:x>
      <cdr:y>1</cdr:y>
    </cdr:to>
    <cdr:cxnSp macro="">
      <cdr:nvCxnSpPr>
        <cdr:cNvPr id="6" name="Прямая соединительная линия 5">
          <a:extLst xmlns:a="http://schemas.openxmlformats.org/drawingml/2006/main">
            <a:ext uri="{FF2B5EF4-FFF2-40B4-BE49-F238E27FC236}">
              <a16:creationId xmlns:a16="http://schemas.microsoft.com/office/drawing/2014/main" id="{D84045F6-0220-4E84-82A8-4B366C266467}"/>
            </a:ext>
          </a:extLst>
        </cdr:cNvPr>
        <cdr:cNvCxnSpPr/>
      </cdr:nvCxnSpPr>
      <cdr:spPr>
        <a:xfrm xmlns:a="http://schemas.openxmlformats.org/drawingml/2006/main">
          <a:off x="2610406" y="6061435"/>
          <a:ext cx="0" cy="79656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D9D9D9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B6DCB-756E-4BC7-9FE3-77FA37A12698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51CB7-54F6-46FB-A91B-9712D622BC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80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51CB7-54F6-46FB-A91B-9712D622BCB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967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51CB7-54F6-46FB-A91B-9712D622BCB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98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00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57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00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45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94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43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05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82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650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86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48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6E21A-215A-4B8E-9CF5-D345E1055077}" type="datetimeFigureOut">
              <a:rPr lang="ru-RU" smtClean="0"/>
              <a:pPr/>
              <a:t>20.04.2023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924A8-5250-46B8-A607-493A98E3653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63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6522A7E-43FC-4122-9BF3-23ED9500EE5E}"/>
              </a:ext>
            </a:extLst>
          </p:cNvPr>
          <p:cNvSpPr/>
          <p:nvPr/>
        </p:nvSpPr>
        <p:spPr>
          <a:xfrm>
            <a:off x="3086100" y="1562100"/>
            <a:ext cx="5867399" cy="36004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3E23A45-1A30-473C-A412-12D6F76B6F5E}"/>
              </a:ext>
            </a:extLst>
          </p:cNvPr>
          <p:cNvSpPr/>
          <p:nvPr/>
        </p:nvSpPr>
        <p:spPr>
          <a:xfrm>
            <a:off x="3388659" y="3610215"/>
            <a:ext cx="5333065" cy="1339944"/>
          </a:xfrm>
          <a:prstGeom prst="roundRect">
            <a:avLst>
              <a:gd name="adj" fmla="val 3918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1795BA5-FEAC-4B43-B722-7A7479203234}"/>
              </a:ext>
            </a:extLst>
          </p:cNvPr>
          <p:cNvSpPr/>
          <p:nvPr/>
        </p:nvSpPr>
        <p:spPr>
          <a:xfrm>
            <a:off x="9255125" y="4286251"/>
            <a:ext cx="1943100" cy="194310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8859D79C-CA5B-40FE-9F20-F55B822193FC}"/>
              </a:ext>
            </a:extLst>
          </p:cNvPr>
          <p:cNvSpPr/>
          <p:nvPr/>
        </p:nvSpPr>
        <p:spPr>
          <a:xfrm>
            <a:off x="8721724" y="1695450"/>
            <a:ext cx="876300" cy="876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6560C2F-7A8A-4999-A6F2-6BDFAFCA34E4}"/>
              </a:ext>
            </a:extLst>
          </p:cNvPr>
          <p:cNvSpPr/>
          <p:nvPr/>
        </p:nvSpPr>
        <p:spPr>
          <a:xfrm>
            <a:off x="10226675" y="1133473"/>
            <a:ext cx="247650" cy="24765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DED3A15-6840-4370-A7E6-2C9352509650}"/>
              </a:ext>
            </a:extLst>
          </p:cNvPr>
          <p:cNvSpPr/>
          <p:nvPr/>
        </p:nvSpPr>
        <p:spPr>
          <a:xfrm>
            <a:off x="1176335" y="3662362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65FBBAC1-F538-4049-931F-64F64D790DF8}"/>
              </a:ext>
            </a:extLst>
          </p:cNvPr>
          <p:cNvSpPr/>
          <p:nvPr/>
        </p:nvSpPr>
        <p:spPr>
          <a:xfrm>
            <a:off x="1574798" y="3157537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B2DAD67-8DDE-4962-8CFA-41AAC34C0CEA}"/>
              </a:ext>
            </a:extLst>
          </p:cNvPr>
          <p:cNvSpPr/>
          <p:nvPr/>
        </p:nvSpPr>
        <p:spPr>
          <a:xfrm>
            <a:off x="2193925" y="4714876"/>
            <a:ext cx="1371600" cy="1371600"/>
          </a:xfrm>
          <a:prstGeom prst="ellipse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F1991FE-C6D5-4207-B905-0EF2CCFFADCF}"/>
              </a:ext>
            </a:extLst>
          </p:cNvPr>
          <p:cNvSpPr/>
          <p:nvPr/>
        </p:nvSpPr>
        <p:spPr>
          <a:xfrm>
            <a:off x="841374" y="161923"/>
            <a:ext cx="1943100" cy="1943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8D39F68C-2D6C-4338-A93F-16C71FE4B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6905" y="1846264"/>
            <a:ext cx="5665787" cy="1508124"/>
          </a:xfrm>
        </p:spPr>
        <p:txBody>
          <a:bodyPr>
            <a:noAutofit/>
          </a:bodyPr>
          <a:lstStyle/>
          <a:p>
            <a:r>
              <a:rPr lang="ru-RU" sz="5400" dirty="0"/>
              <a:t>Театральная жизнь Поморья</a:t>
            </a:r>
          </a:p>
        </p:txBody>
      </p:sp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2B65D326-867E-44C3-8458-3D9A965FB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658" y="3610216"/>
            <a:ext cx="5333065" cy="1339944"/>
          </a:xfrm>
        </p:spPr>
        <p:txBody>
          <a:bodyPr>
            <a:normAutofit fontScale="92500"/>
          </a:bodyPr>
          <a:lstStyle/>
          <a:p>
            <a:r>
              <a:rPr lang="ru-RU" dirty="0"/>
              <a:t>Выполнил студент гр. ИСПП-21</a:t>
            </a:r>
          </a:p>
          <a:p>
            <a:r>
              <a:rPr lang="ru-RU" dirty="0"/>
              <a:t>Екимов Вячеслав</a:t>
            </a:r>
          </a:p>
          <a:p>
            <a:r>
              <a:rPr lang="ru-RU" dirty="0"/>
              <a:t>Руководитель: Угловская Дина Николаевна</a:t>
            </a:r>
          </a:p>
        </p:txBody>
      </p:sp>
      <p:sp>
        <p:nvSpPr>
          <p:cNvPr id="16" name="Параллелограмм 15">
            <a:extLst>
              <a:ext uri="{FF2B5EF4-FFF2-40B4-BE49-F238E27FC236}">
                <a16:creationId xmlns:a16="http://schemas.microsoft.com/office/drawing/2014/main" id="{D1847797-2BE6-40C3-B8F7-23A372E62B67}"/>
              </a:ext>
            </a:extLst>
          </p:cNvPr>
          <p:cNvSpPr/>
          <p:nvPr/>
        </p:nvSpPr>
        <p:spPr>
          <a:xfrm flipH="1">
            <a:off x="-8007447" y="0"/>
            <a:ext cx="8017764" cy="6858000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타원 37">
            <a:extLst>
              <a:ext uri="{FF2B5EF4-FFF2-40B4-BE49-F238E27FC236}">
                <a16:creationId xmlns:a16="http://schemas.microsoft.com/office/drawing/2014/main" id="{A318EA2C-D20B-4525-9F44-9E86B3E1DD49}"/>
              </a:ext>
            </a:extLst>
          </p:cNvPr>
          <p:cNvSpPr/>
          <p:nvPr/>
        </p:nvSpPr>
        <p:spPr>
          <a:xfrm>
            <a:off x="8039099" y="-1591147"/>
            <a:ext cx="914400" cy="914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타원 38">
            <a:extLst>
              <a:ext uri="{FF2B5EF4-FFF2-40B4-BE49-F238E27FC236}">
                <a16:creationId xmlns:a16="http://schemas.microsoft.com/office/drawing/2014/main" id="{16EB93FF-6130-4D53-BD3E-C89EA9F84849}"/>
              </a:ext>
            </a:extLst>
          </p:cNvPr>
          <p:cNvSpPr/>
          <p:nvPr/>
        </p:nvSpPr>
        <p:spPr>
          <a:xfrm>
            <a:off x="1736725" y="-2048347"/>
            <a:ext cx="914400" cy="914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사각형: 둥근 모서리 53">
            <a:extLst>
              <a:ext uri="{FF2B5EF4-FFF2-40B4-BE49-F238E27FC236}">
                <a16:creationId xmlns:a16="http://schemas.microsoft.com/office/drawing/2014/main" id="{1945889B-928B-4263-8DFC-FE5E98A33884}"/>
              </a:ext>
            </a:extLst>
          </p:cNvPr>
          <p:cNvSpPr/>
          <p:nvPr/>
        </p:nvSpPr>
        <p:spPr>
          <a:xfrm>
            <a:off x="-2614778" y="7157212"/>
            <a:ext cx="4665827" cy="3339555"/>
          </a:xfrm>
          <a:prstGeom prst="roundRect">
            <a:avLst>
              <a:gd name="adj" fmla="val 7543"/>
            </a:avLst>
          </a:prstGeom>
          <a:solidFill>
            <a:schemeClr val="tx1">
              <a:alpha val="3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2" name="사각형: 둥근 모서리 55">
            <a:extLst>
              <a:ext uri="{FF2B5EF4-FFF2-40B4-BE49-F238E27FC236}">
                <a16:creationId xmlns:a16="http://schemas.microsoft.com/office/drawing/2014/main" id="{0E3BF43F-02CF-4393-8410-BAA429EB8320}"/>
              </a:ext>
            </a:extLst>
          </p:cNvPr>
          <p:cNvSpPr/>
          <p:nvPr/>
        </p:nvSpPr>
        <p:spPr>
          <a:xfrm>
            <a:off x="4285731" y="7157212"/>
            <a:ext cx="3620537" cy="3600450"/>
          </a:xfrm>
          <a:prstGeom prst="roundRect">
            <a:avLst>
              <a:gd name="adj" fmla="val 7543"/>
            </a:avLst>
          </a:prstGeom>
          <a:solidFill>
            <a:schemeClr val="tx1">
              <a:alpha val="3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3" name="사각형: 둥근 모서리 54">
            <a:extLst>
              <a:ext uri="{FF2B5EF4-FFF2-40B4-BE49-F238E27FC236}">
                <a16:creationId xmlns:a16="http://schemas.microsoft.com/office/drawing/2014/main" id="{6940696B-ED9E-486D-9522-D2A679E64A90}"/>
              </a:ext>
            </a:extLst>
          </p:cNvPr>
          <p:cNvSpPr/>
          <p:nvPr/>
        </p:nvSpPr>
        <p:spPr>
          <a:xfrm>
            <a:off x="9159874" y="-4060323"/>
            <a:ext cx="3306506" cy="3888510"/>
          </a:xfrm>
          <a:prstGeom prst="roundRect">
            <a:avLst>
              <a:gd name="adj" fmla="val 7543"/>
            </a:avLst>
          </a:prstGeom>
          <a:solidFill>
            <a:schemeClr val="tx1">
              <a:alpha val="3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래픽 20">
            <a:extLst>
              <a:ext uri="{FF2B5EF4-FFF2-40B4-BE49-F238E27FC236}">
                <a16:creationId xmlns:a16="http://schemas.microsoft.com/office/drawing/2014/main" id="{68CE1B3D-95AA-4B22-B943-9D89BFC724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548"/>
          <a:stretch/>
        </p:blipFill>
        <p:spPr>
          <a:xfrm rot="10800000" flipH="1" flipV="1">
            <a:off x="288872" y="195943"/>
            <a:ext cx="1586072" cy="4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4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трелка: пятиугольник 1">
            <a:extLst>
              <a:ext uri="{FF2B5EF4-FFF2-40B4-BE49-F238E27FC236}">
                <a16:creationId xmlns:a16="http://schemas.microsoft.com/office/drawing/2014/main" id="{4D95F62C-6821-4647-809C-E7A7EED271C2}"/>
              </a:ext>
            </a:extLst>
          </p:cNvPr>
          <p:cNvSpPr/>
          <p:nvPr/>
        </p:nvSpPr>
        <p:spPr>
          <a:xfrm flipH="1">
            <a:off x="5514975" y="0"/>
            <a:ext cx="6677025" cy="707886"/>
          </a:xfrm>
          <a:prstGeom prst="homePlate">
            <a:avLst>
              <a:gd name="adj" fmla="val 8229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직사각형 39">
            <a:extLst>
              <a:ext uri="{FF2B5EF4-FFF2-40B4-BE49-F238E27FC236}">
                <a16:creationId xmlns:a16="http://schemas.microsoft.com/office/drawing/2014/main" id="{2BABCCCF-1834-4BFB-966D-F24B637296F7}"/>
              </a:ext>
            </a:extLst>
          </p:cNvPr>
          <p:cNvSpPr/>
          <p:nvPr/>
        </p:nvSpPr>
        <p:spPr>
          <a:xfrm>
            <a:off x="6406852" y="123110"/>
            <a:ext cx="3022898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ru-RU" altLang="ko-KR" sz="2400" dirty="0"/>
              <a:t>РЕПЕРТУАР</a:t>
            </a:r>
            <a:r>
              <a:rPr lang="en-US" altLang="ko-KR" sz="2400" dirty="0"/>
              <a:t>/</a:t>
            </a:r>
            <a:r>
              <a:rPr lang="ru-RU" altLang="ko-KR" sz="2400" dirty="0"/>
              <a:t>АФИША</a:t>
            </a:r>
            <a:endParaRPr lang="ko-KR" altLang="en-US" sz="2400" dirty="0"/>
          </a:p>
        </p:txBody>
      </p:sp>
      <p:sp>
        <p:nvSpPr>
          <p:cNvPr id="4" name="Стрелка: пятиугольник 3">
            <a:extLst>
              <a:ext uri="{FF2B5EF4-FFF2-40B4-BE49-F238E27FC236}">
                <a16:creationId xmlns:a16="http://schemas.microsoft.com/office/drawing/2014/main" id="{5B355468-B65E-4620-95EF-17FDDFE33E32}"/>
              </a:ext>
            </a:extLst>
          </p:cNvPr>
          <p:cNvSpPr/>
          <p:nvPr/>
        </p:nvSpPr>
        <p:spPr>
          <a:xfrm flipH="1">
            <a:off x="12300404" y="-1"/>
            <a:ext cx="6677025" cy="707886"/>
          </a:xfrm>
          <a:prstGeom prst="homePlate">
            <a:avLst>
              <a:gd name="adj" fmla="val 8229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00B8CD-56A5-4497-B7FE-541F0DE0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541" y="1221468"/>
            <a:ext cx="3146029" cy="444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0EBCB08-7334-4801-9A65-7C70AF95A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0" y="1221467"/>
            <a:ext cx="6677025" cy="444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24FE5-295C-4D22-ACFA-E3A47660E471}"/>
              </a:ext>
            </a:extLst>
          </p:cNvPr>
          <p:cNvSpPr txBox="1"/>
          <p:nvPr/>
        </p:nvSpPr>
        <p:spPr>
          <a:xfrm>
            <a:off x="537030" y="5636533"/>
            <a:ext cx="400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ЗАПИСИ НА ТАБЛИЧКАХ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AE88E-1F0A-4768-BA38-36D2F8F01141}"/>
              </a:ext>
            </a:extLst>
          </p:cNvPr>
          <p:cNvSpPr txBox="1"/>
          <p:nvPr/>
        </p:nvSpPr>
        <p:spPr>
          <a:xfrm>
            <a:off x="8467677" y="5658163"/>
            <a:ext cx="2299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ГОРЕ ОТ УМА</a:t>
            </a:r>
          </a:p>
        </p:txBody>
      </p:sp>
    </p:spTree>
    <p:extLst>
      <p:ext uri="{BB962C8B-B14F-4D97-AF65-F5344CB8AC3E}">
        <p14:creationId xmlns:p14="http://schemas.microsoft.com/office/powerpoint/2010/main" val="123415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B1A9F0A2-EDDE-4F5C-97C5-CCDA10907B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597250"/>
              </p:ext>
            </p:extLst>
          </p:nvPr>
        </p:nvGraphicFramePr>
        <p:xfrm>
          <a:off x="3003742" y="434109"/>
          <a:ext cx="6897640" cy="6160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5231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FCF23754-7788-4759-80D7-9B88250F0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4992568"/>
              </p:ext>
            </p:extLst>
          </p:nvPr>
        </p:nvGraphicFramePr>
        <p:xfrm>
          <a:off x="600364" y="304800"/>
          <a:ext cx="11286836" cy="6234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971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7FAAA3DF-773F-44EA-9A37-17453DEB1B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55335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6017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AFBE39DD-D5A8-4EC1-9BCA-6EC42D35D9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044837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498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B8BD6F0E-ED09-4945-AA47-BD8D3CDFD9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6758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0978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CBF2F473-1F5C-4856-8E2C-4630C618B9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12626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0107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래픽 20">
            <a:extLst>
              <a:ext uri="{FF2B5EF4-FFF2-40B4-BE49-F238E27FC236}">
                <a16:creationId xmlns:a16="http://schemas.microsoft.com/office/drawing/2014/main" id="{4FB53407-26D0-4B1C-9D0F-AEAE97768E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548"/>
          <a:stretch/>
        </p:blipFill>
        <p:spPr>
          <a:xfrm rot="10800000" flipH="1" flipV="1">
            <a:off x="9517354" y="854886"/>
            <a:ext cx="1586072" cy="452707"/>
          </a:xfrm>
          <a:prstGeom prst="rect">
            <a:avLst/>
          </a:prstGeom>
        </p:spPr>
      </p:pic>
      <p:sp>
        <p:nvSpPr>
          <p:cNvPr id="2" name="Прямоугольный треугольник 1">
            <a:extLst>
              <a:ext uri="{FF2B5EF4-FFF2-40B4-BE49-F238E27FC236}">
                <a16:creationId xmlns:a16="http://schemas.microsoft.com/office/drawing/2014/main" id="{CFC27136-116D-45DE-B97F-BA4C702606EB}"/>
              </a:ext>
            </a:extLst>
          </p:cNvPr>
          <p:cNvSpPr/>
          <p:nvPr/>
        </p:nvSpPr>
        <p:spPr>
          <a:xfrm flipV="1">
            <a:off x="0" y="-1"/>
            <a:ext cx="2156985" cy="6857999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215510A-B90F-4264-BF95-A253D4164304}"/>
              </a:ext>
            </a:extLst>
          </p:cNvPr>
          <p:cNvSpPr/>
          <p:nvPr/>
        </p:nvSpPr>
        <p:spPr>
          <a:xfrm>
            <a:off x="6205249" y="745618"/>
            <a:ext cx="1371600" cy="1371600"/>
          </a:xfrm>
          <a:prstGeom prst="ellipse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33EA8-BACE-4925-A521-FDB2C7FD6951}"/>
              </a:ext>
            </a:extLst>
          </p:cNvPr>
          <p:cNvSpPr txBox="1"/>
          <p:nvPr/>
        </p:nvSpPr>
        <p:spPr>
          <a:xfrm>
            <a:off x="1394901" y="1719588"/>
            <a:ext cx="5078470" cy="28050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9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>
                <a:solidFill>
                  <a:srgbClr val="000099"/>
                </a:solidFill>
                <a:effectLst/>
                <a:ea typeface="Calibri" panose="020F0502020204030204" pitchFamily="34" charset="0"/>
              </a:rPr>
              <a:t>Если бы смысл театра был только в развлекательном зрелище, быть может, и не стоило бы класть в него столько труда. Но театр есть искусство отражать жизнь</a:t>
            </a:r>
            <a:r>
              <a:rPr lang="ru-RU" sz="2400" dirty="0">
                <a:solidFill>
                  <a:srgbClr val="00009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2400" dirty="0">
              <a:solidFill>
                <a:srgbClr val="000099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09C07-052F-403F-859D-5823399DF88D}"/>
              </a:ext>
            </a:extLst>
          </p:cNvPr>
          <p:cNvSpPr txBox="1"/>
          <p:nvPr/>
        </p:nvSpPr>
        <p:spPr>
          <a:xfrm>
            <a:off x="1271076" y="4580709"/>
            <a:ext cx="5078470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- </a:t>
            </a:r>
            <a:r>
              <a:rPr lang="ru-RU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К.С. Станиславский, </a:t>
            </a:r>
            <a:r>
              <a:rPr lang="ru-RU" sz="2000" dirty="0">
                <a:solidFill>
                  <a:srgbClr val="333333"/>
                </a:solidFill>
                <a:ea typeface="Calibri" panose="020F0502020204030204" pitchFamily="34" charset="0"/>
              </a:rPr>
              <a:t>р</a:t>
            </a:r>
            <a:r>
              <a:rPr lang="ru-RU" sz="2000" b="0" i="0" dirty="0">
                <a:solidFill>
                  <a:srgbClr val="333333"/>
                </a:solidFill>
                <a:effectLst/>
              </a:rPr>
              <a:t>усский и советский   театральный режиссёр, актёр, педагог</a:t>
            </a:r>
          </a:p>
          <a:p>
            <a:pPr algn="ctr"/>
            <a:r>
              <a:rPr lang="ru-RU" sz="2000" b="0" i="0" dirty="0">
                <a:solidFill>
                  <a:srgbClr val="333333"/>
                </a:solidFill>
                <a:effectLst/>
              </a:rPr>
              <a:t>(1863 – 1938 гг.)</a:t>
            </a:r>
            <a:endParaRPr lang="en-US" altLang="ko-KR" sz="2000" dirty="0"/>
          </a:p>
        </p:txBody>
      </p:sp>
      <p:pic>
        <p:nvPicPr>
          <p:cNvPr id="9" name="그래픽 17">
            <a:extLst>
              <a:ext uri="{FF2B5EF4-FFF2-40B4-BE49-F238E27FC236}">
                <a16:creationId xmlns:a16="http://schemas.microsoft.com/office/drawing/2014/main" id="{A5BB6E4A-EFD4-48BA-B049-5E484F3BB5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4901" y="1595265"/>
            <a:ext cx="392170" cy="2847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6BA8CB-6AFE-4D98-B84C-AC025544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7033" b="21107"/>
          <a:stretch/>
        </p:blipFill>
        <p:spPr>
          <a:xfrm>
            <a:off x="7023380" y="996433"/>
            <a:ext cx="4494387" cy="4494387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18F4B3E4-E47F-4FE3-85A8-93F898326EF4}"/>
              </a:ext>
            </a:extLst>
          </p:cNvPr>
          <p:cNvSpPr/>
          <p:nvPr/>
        </p:nvSpPr>
        <p:spPr>
          <a:xfrm>
            <a:off x="5717656" y="5356543"/>
            <a:ext cx="1092274" cy="1092274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272D8FA-0D3C-4BFC-BD94-6C2A78EA321B}"/>
              </a:ext>
            </a:extLst>
          </p:cNvPr>
          <p:cNvSpPr/>
          <p:nvPr/>
        </p:nvSpPr>
        <p:spPr>
          <a:xfrm>
            <a:off x="1147251" y="5327146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6B04030B-C7EC-4BB1-94FF-131E0913A4F8}"/>
              </a:ext>
            </a:extLst>
          </p:cNvPr>
          <p:cNvSpPr/>
          <p:nvPr/>
        </p:nvSpPr>
        <p:spPr>
          <a:xfrm>
            <a:off x="686495" y="5755771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52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>
            <a:extLst>
              <a:ext uri="{FF2B5EF4-FFF2-40B4-BE49-F238E27FC236}">
                <a16:creationId xmlns:a16="http://schemas.microsoft.com/office/drawing/2014/main" id="{99B3024E-C0BC-4472-9BA4-4FF51AF3570B}"/>
              </a:ext>
            </a:extLst>
          </p:cNvPr>
          <p:cNvSpPr/>
          <p:nvPr/>
        </p:nvSpPr>
        <p:spPr>
          <a:xfrm>
            <a:off x="8874125" y="866773"/>
            <a:ext cx="247650" cy="24765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2BFE71A0-DB58-4309-940C-D5F8A90BD7BC}"/>
              </a:ext>
            </a:extLst>
          </p:cNvPr>
          <p:cNvSpPr/>
          <p:nvPr/>
        </p:nvSpPr>
        <p:spPr>
          <a:xfrm flipH="1">
            <a:off x="8794039" y="0"/>
            <a:ext cx="8017764" cy="6858000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A812984B-F285-43F9-94C9-551E8AA13223}"/>
              </a:ext>
            </a:extLst>
          </p:cNvPr>
          <p:cNvSpPr/>
          <p:nvPr/>
        </p:nvSpPr>
        <p:spPr>
          <a:xfrm>
            <a:off x="-622300" y="5467351"/>
            <a:ext cx="1943100" cy="194310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09F7FB5-00F4-4CD6-BE81-025A64920FD9}"/>
              </a:ext>
            </a:extLst>
          </p:cNvPr>
          <p:cNvSpPr/>
          <p:nvPr/>
        </p:nvSpPr>
        <p:spPr>
          <a:xfrm>
            <a:off x="996949" y="180972"/>
            <a:ext cx="1095376" cy="10953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9E035FF-E6E2-4F0A-BB63-2D9C00C94A7A}"/>
              </a:ext>
            </a:extLst>
          </p:cNvPr>
          <p:cNvSpPr/>
          <p:nvPr/>
        </p:nvSpPr>
        <p:spPr>
          <a:xfrm>
            <a:off x="8246350" y="4238624"/>
            <a:ext cx="1095377" cy="1095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11144-4F5B-4BC6-B9F5-C77860CB9709}"/>
              </a:ext>
            </a:extLst>
          </p:cNvPr>
          <p:cNvSpPr txBox="1"/>
          <p:nvPr/>
        </p:nvSpPr>
        <p:spPr>
          <a:xfrm>
            <a:off x="1320800" y="313161"/>
            <a:ext cx="623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Подведение итогов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D3806-5C37-439B-964E-086B130DEA7E}"/>
              </a:ext>
            </a:extLst>
          </p:cNvPr>
          <p:cNvSpPr txBox="1"/>
          <p:nvPr/>
        </p:nvSpPr>
        <p:spPr>
          <a:xfrm>
            <a:off x="3305175" y="2295525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3D9DD-BFE9-4EB4-A35C-6AF4E1ABE6E9}"/>
              </a:ext>
            </a:extLst>
          </p:cNvPr>
          <p:cNvSpPr txBox="1"/>
          <p:nvPr/>
        </p:nvSpPr>
        <p:spPr>
          <a:xfrm>
            <a:off x="2729599" y="2988439"/>
            <a:ext cx="6064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Он отражает события, происходящие в современном обществе, настроение, проблемы и переживания людей. </a:t>
            </a:r>
            <a:endParaRPr lang="ru-RU" sz="3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25674-FC70-4AB9-9484-91B8E277612F}"/>
              </a:ext>
            </a:extLst>
          </p:cNvPr>
          <p:cNvSpPr txBox="1"/>
          <p:nvPr/>
        </p:nvSpPr>
        <p:spPr>
          <a:xfrm>
            <a:off x="804485" y="1617523"/>
            <a:ext cx="4620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0" i="0" dirty="0">
                <a:effectLst/>
              </a:rPr>
              <a:t>Театр всегда играл важную роль в жизни Севера.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375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6522A7E-43FC-4122-9BF3-23ED9500EE5E}"/>
              </a:ext>
            </a:extLst>
          </p:cNvPr>
          <p:cNvSpPr/>
          <p:nvPr/>
        </p:nvSpPr>
        <p:spPr>
          <a:xfrm>
            <a:off x="3086100" y="1562100"/>
            <a:ext cx="5867399" cy="36004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3E23A45-1A30-473C-A412-12D6F76B6F5E}"/>
              </a:ext>
            </a:extLst>
          </p:cNvPr>
          <p:cNvSpPr/>
          <p:nvPr/>
        </p:nvSpPr>
        <p:spPr>
          <a:xfrm>
            <a:off x="3388659" y="3610215"/>
            <a:ext cx="5333065" cy="1339944"/>
          </a:xfrm>
          <a:prstGeom prst="roundRect">
            <a:avLst>
              <a:gd name="adj" fmla="val 3918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1795BA5-FEAC-4B43-B722-7A7479203234}"/>
              </a:ext>
            </a:extLst>
          </p:cNvPr>
          <p:cNvSpPr/>
          <p:nvPr/>
        </p:nvSpPr>
        <p:spPr>
          <a:xfrm>
            <a:off x="9255125" y="4286251"/>
            <a:ext cx="1943100" cy="194310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8859D79C-CA5B-40FE-9F20-F55B822193FC}"/>
              </a:ext>
            </a:extLst>
          </p:cNvPr>
          <p:cNvSpPr/>
          <p:nvPr/>
        </p:nvSpPr>
        <p:spPr>
          <a:xfrm>
            <a:off x="8721724" y="1695450"/>
            <a:ext cx="876300" cy="876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6560C2F-7A8A-4999-A6F2-6BDFAFCA34E4}"/>
              </a:ext>
            </a:extLst>
          </p:cNvPr>
          <p:cNvSpPr/>
          <p:nvPr/>
        </p:nvSpPr>
        <p:spPr>
          <a:xfrm>
            <a:off x="10226675" y="1133473"/>
            <a:ext cx="247650" cy="24765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DED3A15-6840-4370-A7E6-2C9352509650}"/>
              </a:ext>
            </a:extLst>
          </p:cNvPr>
          <p:cNvSpPr/>
          <p:nvPr/>
        </p:nvSpPr>
        <p:spPr>
          <a:xfrm>
            <a:off x="1176335" y="3662362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65FBBAC1-F538-4049-931F-64F64D790DF8}"/>
              </a:ext>
            </a:extLst>
          </p:cNvPr>
          <p:cNvSpPr/>
          <p:nvPr/>
        </p:nvSpPr>
        <p:spPr>
          <a:xfrm>
            <a:off x="1574798" y="3157537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B2DAD67-8DDE-4962-8CFA-41AAC34C0CEA}"/>
              </a:ext>
            </a:extLst>
          </p:cNvPr>
          <p:cNvSpPr/>
          <p:nvPr/>
        </p:nvSpPr>
        <p:spPr>
          <a:xfrm>
            <a:off x="2193925" y="4714876"/>
            <a:ext cx="1371600" cy="1371600"/>
          </a:xfrm>
          <a:prstGeom prst="ellipse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F1991FE-C6D5-4207-B905-0EF2CCFFADCF}"/>
              </a:ext>
            </a:extLst>
          </p:cNvPr>
          <p:cNvSpPr/>
          <p:nvPr/>
        </p:nvSpPr>
        <p:spPr>
          <a:xfrm>
            <a:off x="841374" y="161923"/>
            <a:ext cx="1943100" cy="1943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8D39F68C-2D6C-4338-A93F-16C71FE4B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6905" y="1846264"/>
            <a:ext cx="5665787" cy="1508124"/>
          </a:xfrm>
        </p:spPr>
        <p:txBody>
          <a:bodyPr>
            <a:noAutofit/>
          </a:bodyPr>
          <a:lstStyle/>
          <a:p>
            <a:r>
              <a:rPr lang="ru-RU" sz="5400" dirty="0"/>
              <a:t>Театральная жизнь Поморья</a:t>
            </a:r>
          </a:p>
        </p:txBody>
      </p:sp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2B65D326-867E-44C3-8458-3D9A965FB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658" y="3610216"/>
            <a:ext cx="5333065" cy="1339944"/>
          </a:xfrm>
        </p:spPr>
        <p:txBody>
          <a:bodyPr>
            <a:normAutofit fontScale="92500"/>
          </a:bodyPr>
          <a:lstStyle/>
          <a:p>
            <a:r>
              <a:rPr lang="ru-RU" dirty="0"/>
              <a:t>Выполнил студент гр. ИСПП-21</a:t>
            </a:r>
          </a:p>
          <a:p>
            <a:r>
              <a:rPr lang="ru-RU" dirty="0"/>
              <a:t>Екимов Вячеслав</a:t>
            </a:r>
          </a:p>
          <a:p>
            <a:r>
              <a:rPr lang="ru-RU" dirty="0"/>
              <a:t>Руководитель: Угловская Дина Николаевна</a:t>
            </a:r>
          </a:p>
        </p:txBody>
      </p:sp>
      <p:pic>
        <p:nvPicPr>
          <p:cNvPr id="24" name="그래픽 20">
            <a:extLst>
              <a:ext uri="{FF2B5EF4-FFF2-40B4-BE49-F238E27FC236}">
                <a16:creationId xmlns:a16="http://schemas.microsoft.com/office/drawing/2014/main" id="{68CE1B3D-95AA-4B22-B943-9D89BFC724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548"/>
          <a:stretch/>
        </p:blipFill>
        <p:spPr>
          <a:xfrm rot="10800000" flipH="1" flipV="1">
            <a:off x="288872" y="195943"/>
            <a:ext cx="1586072" cy="4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4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래픽 20">
            <a:extLst>
              <a:ext uri="{FF2B5EF4-FFF2-40B4-BE49-F238E27FC236}">
                <a16:creationId xmlns:a16="http://schemas.microsoft.com/office/drawing/2014/main" id="{4ECF6182-F261-477E-AF4F-0E857BD8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548"/>
          <a:stretch/>
        </p:blipFill>
        <p:spPr>
          <a:xfrm rot="10800000" flipH="1" flipV="1">
            <a:off x="56668" y="6064808"/>
            <a:ext cx="1586072" cy="452707"/>
          </a:xfrm>
          <a:prstGeom prst="rect">
            <a:avLst/>
          </a:prstGeom>
        </p:spPr>
      </p:pic>
      <p:sp>
        <p:nvSpPr>
          <p:cNvPr id="85" name="Параллелограмм 84">
            <a:extLst>
              <a:ext uri="{FF2B5EF4-FFF2-40B4-BE49-F238E27FC236}">
                <a16:creationId xmlns:a16="http://schemas.microsoft.com/office/drawing/2014/main" id="{7382C8A8-401D-4DF3-ADA3-B6F0FD244631}"/>
              </a:ext>
            </a:extLst>
          </p:cNvPr>
          <p:cNvSpPr/>
          <p:nvPr/>
        </p:nvSpPr>
        <p:spPr>
          <a:xfrm flipH="1">
            <a:off x="10354280" y="0"/>
            <a:ext cx="8017764" cy="6858000"/>
          </a:xfrm>
          <a:prstGeom prst="parallelogram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사각형: 둥근 모서리 53">
            <a:extLst>
              <a:ext uri="{FF2B5EF4-FFF2-40B4-BE49-F238E27FC236}">
                <a16:creationId xmlns:a16="http://schemas.microsoft.com/office/drawing/2014/main" id="{5511618E-CAF7-4C12-B7B3-0A44C0955875}"/>
              </a:ext>
            </a:extLst>
          </p:cNvPr>
          <p:cNvSpPr/>
          <p:nvPr/>
        </p:nvSpPr>
        <p:spPr>
          <a:xfrm>
            <a:off x="449330" y="1647995"/>
            <a:ext cx="2521222" cy="4207170"/>
          </a:xfrm>
          <a:prstGeom prst="roundRect">
            <a:avLst>
              <a:gd name="adj" fmla="val 7543"/>
            </a:avLst>
          </a:prstGeom>
          <a:solidFill>
            <a:schemeClr val="bg1">
              <a:lumMod val="65000"/>
              <a:alpha val="3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9" name="사각형: 둥근 모서리 54">
            <a:extLst>
              <a:ext uri="{FF2B5EF4-FFF2-40B4-BE49-F238E27FC236}">
                <a16:creationId xmlns:a16="http://schemas.microsoft.com/office/drawing/2014/main" id="{4C4410EF-F4B5-4076-B9D6-4799634B2126}"/>
              </a:ext>
            </a:extLst>
          </p:cNvPr>
          <p:cNvSpPr/>
          <p:nvPr/>
        </p:nvSpPr>
        <p:spPr>
          <a:xfrm>
            <a:off x="6175655" y="1590843"/>
            <a:ext cx="2521222" cy="4207170"/>
          </a:xfrm>
          <a:prstGeom prst="roundRect">
            <a:avLst>
              <a:gd name="adj" fmla="val 7543"/>
            </a:avLst>
          </a:prstGeom>
          <a:solidFill>
            <a:schemeClr val="bg1">
              <a:lumMod val="65000"/>
              <a:alpha val="3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사각형: 둥근 모서리 55">
            <a:extLst>
              <a:ext uri="{FF2B5EF4-FFF2-40B4-BE49-F238E27FC236}">
                <a16:creationId xmlns:a16="http://schemas.microsoft.com/office/drawing/2014/main" id="{6749D75F-709E-46E3-B3EC-F37AE12E4ED1}"/>
              </a:ext>
            </a:extLst>
          </p:cNvPr>
          <p:cNvSpPr/>
          <p:nvPr/>
        </p:nvSpPr>
        <p:spPr>
          <a:xfrm>
            <a:off x="3306057" y="1703490"/>
            <a:ext cx="2521222" cy="4207170"/>
          </a:xfrm>
          <a:prstGeom prst="roundRect">
            <a:avLst>
              <a:gd name="adj" fmla="val 7543"/>
            </a:avLst>
          </a:prstGeom>
          <a:solidFill>
            <a:schemeClr val="bg1">
              <a:lumMod val="65000"/>
              <a:alpha val="3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9975B-C7AC-47FF-9E67-723ED80E56C6}"/>
              </a:ext>
            </a:extLst>
          </p:cNvPr>
          <p:cNvSpPr txBox="1"/>
          <p:nvPr/>
        </p:nvSpPr>
        <p:spPr>
          <a:xfrm>
            <a:off x="462201" y="2759159"/>
            <a:ext cx="250550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обусловлена увеличением интереса людей к театральному творчеству</a:t>
            </a:r>
            <a:r>
              <a:rPr lang="ru-RU" sz="19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а также в связи с тем, что 2022 год объявлен годом культурного наследия народов России</a:t>
            </a:r>
            <a:endParaRPr lang="ru-RU" sz="1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altLang="ko-KR" sz="1100" dirty="0">
              <a:highlight>
                <a:srgbClr val="FFFF00"/>
              </a:highlight>
            </a:endParaRPr>
          </a:p>
        </p:txBody>
      </p:sp>
      <p:sp>
        <p:nvSpPr>
          <p:cNvPr id="12" name="직사각형 57">
            <a:extLst>
              <a:ext uri="{FF2B5EF4-FFF2-40B4-BE49-F238E27FC236}">
                <a16:creationId xmlns:a16="http://schemas.microsoft.com/office/drawing/2014/main" id="{96898F84-D698-4A97-80A5-6F38015724C2}"/>
              </a:ext>
            </a:extLst>
          </p:cNvPr>
          <p:cNvSpPr/>
          <p:nvPr/>
        </p:nvSpPr>
        <p:spPr>
          <a:xfrm>
            <a:off x="450203" y="2253045"/>
            <a:ext cx="2505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400" b="1" dirty="0">
                <a:latin typeface="+mj-lt"/>
              </a:rPr>
              <a:t>Актуальность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31E99-5A80-4EA6-9EBA-874A8C27950D}"/>
              </a:ext>
            </a:extLst>
          </p:cNvPr>
          <p:cNvSpPr txBox="1"/>
          <p:nvPr/>
        </p:nvSpPr>
        <p:spPr>
          <a:xfrm>
            <a:off x="6161919" y="2714710"/>
            <a:ext cx="2505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определить действующие театры на территории Архангельской области,</a:t>
            </a: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охарактеризовать особенности репертуара театров,</a:t>
            </a: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- о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ценить роль театра в жизни </a:t>
            </a:r>
            <a:r>
              <a:rPr lang="ru-RU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современного человека</a:t>
            </a:r>
            <a:endParaRPr lang="ru-RU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60">
            <a:extLst>
              <a:ext uri="{FF2B5EF4-FFF2-40B4-BE49-F238E27FC236}">
                <a16:creationId xmlns:a16="http://schemas.microsoft.com/office/drawing/2014/main" id="{CECF874F-6BFA-4AF4-9E1C-E64CC845698A}"/>
              </a:ext>
            </a:extLst>
          </p:cNvPr>
          <p:cNvSpPr/>
          <p:nvPr/>
        </p:nvSpPr>
        <p:spPr>
          <a:xfrm>
            <a:off x="6175655" y="2253045"/>
            <a:ext cx="2505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400" b="1" dirty="0">
                <a:latin typeface="+mj-lt"/>
              </a:rPr>
              <a:t>Задачи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56FA0-4C68-491E-A221-24451F5FB72A}"/>
              </a:ext>
            </a:extLst>
          </p:cNvPr>
          <p:cNvSpPr txBox="1"/>
          <p:nvPr/>
        </p:nvSpPr>
        <p:spPr>
          <a:xfrm>
            <a:off x="3367791" y="2753492"/>
            <a:ext cx="24437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00" dirty="0"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ассмотреть особенности театральной жизни Поморья и перспективы её развития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E9E8EA"/>
              </a:solidFill>
            </a:endParaRPr>
          </a:p>
        </p:txBody>
      </p:sp>
      <p:sp>
        <p:nvSpPr>
          <p:cNvPr id="16" name="직사각형 63">
            <a:extLst>
              <a:ext uri="{FF2B5EF4-FFF2-40B4-BE49-F238E27FC236}">
                <a16:creationId xmlns:a16="http://schemas.microsoft.com/office/drawing/2014/main" id="{FC6769E7-9606-4D29-BA3B-2368BA05F5E4}"/>
              </a:ext>
            </a:extLst>
          </p:cNvPr>
          <p:cNvSpPr/>
          <p:nvPr/>
        </p:nvSpPr>
        <p:spPr>
          <a:xfrm>
            <a:off x="3306057" y="2232065"/>
            <a:ext cx="2505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400" b="1" dirty="0">
                <a:latin typeface="+mj-lt"/>
              </a:rPr>
              <a:t>Цель 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17" name="타원 37">
            <a:extLst>
              <a:ext uri="{FF2B5EF4-FFF2-40B4-BE49-F238E27FC236}">
                <a16:creationId xmlns:a16="http://schemas.microsoft.com/office/drawing/2014/main" id="{49BE9200-BFE5-44D0-810D-816A12BA575D}"/>
              </a:ext>
            </a:extLst>
          </p:cNvPr>
          <p:cNvSpPr/>
          <p:nvPr/>
        </p:nvSpPr>
        <p:spPr>
          <a:xfrm>
            <a:off x="6971205" y="1188339"/>
            <a:ext cx="914400" cy="914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타원 36">
            <a:extLst>
              <a:ext uri="{FF2B5EF4-FFF2-40B4-BE49-F238E27FC236}">
                <a16:creationId xmlns:a16="http://schemas.microsoft.com/office/drawing/2014/main" id="{38AB662B-4063-45A7-9D06-E28F4AFE7D60}"/>
              </a:ext>
            </a:extLst>
          </p:cNvPr>
          <p:cNvSpPr/>
          <p:nvPr/>
        </p:nvSpPr>
        <p:spPr>
          <a:xfrm>
            <a:off x="1257752" y="1189473"/>
            <a:ext cx="914400" cy="914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타원 38">
            <a:extLst>
              <a:ext uri="{FF2B5EF4-FFF2-40B4-BE49-F238E27FC236}">
                <a16:creationId xmlns:a16="http://schemas.microsoft.com/office/drawing/2014/main" id="{DAFD6D35-0AD3-44CE-80AD-F04DDB51FD21}"/>
              </a:ext>
            </a:extLst>
          </p:cNvPr>
          <p:cNvSpPr/>
          <p:nvPr/>
        </p:nvSpPr>
        <p:spPr>
          <a:xfrm>
            <a:off x="4114479" y="1188339"/>
            <a:ext cx="914400" cy="914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자유형: 도형 46">
            <a:extLst>
              <a:ext uri="{FF2B5EF4-FFF2-40B4-BE49-F238E27FC236}">
                <a16:creationId xmlns:a16="http://schemas.microsoft.com/office/drawing/2014/main" id="{C664DEF0-83D7-4A6A-A169-71BF3B7E7522}"/>
              </a:ext>
            </a:extLst>
          </p:cNvPr>
          <p:cNvSpPr/>
          <p:nvPr/>
        </p:nvSpPr>
        <p:spPr>
          <a:xfrm>
            <a:off x="4366891" y="1437006"/>
            <a:ext cx="409576" cy="409576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076CFF"/>
              </a:solidFill>
            </a:endParaRPr>
          </a:p>
        </p:txBody>
      </p:sp>
      <p:sp>
        <p:nvSpPr>
          <p:cNvPr id="61" name="사각형: 둥근 모서리 54">
            <a:extLst>
              <a:ext uri="{FF2B5EF4-FFF2-40B4-BE49-F238E27FC236}">
                <a16:creationId xmlns:a16="http://schemas.microsoft.com/office/drawing/2014/main" id="{EA08EFDA-2493-4B0C-9DF4-1429005131CB}"/>
              </a:ext>
            </a:extLst>
          </p:cNvPr>
          <p:cNvSpPr/>
          <p:nvPr/>
        </p:nvSpPr>
        <p:spPr>
          <a:xfrm>
            <a:off x="9019509" y="1646861"/>
            <a:ext cx="2521222" cy="4207170"/>
          </a:xfrm>
          <a:prstGeom prst="roundRect">
            <a:avLst>
              <a:gd name="adj" fmla="val 7543"/>
            </a:avLst>
          </a:prstGeom>
          <a:solidFill>
            <a:schemeClr val="bg1">
              <a:lumMod val="65000"/>
              <a:alpha val="3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A91BF3-834F-4A9C-8AED-7B8107F968D0}"/>
              </a:ext>
            </a:extLst>
          </p:cNvPr>
          <p:cNvSpPr txBox="1"/>
          <p:nvPr/>
        </p:nvSpPr>
        <p:spPr>
          <a:xfrm>
            <a:off x="9157786" y="2740057"/>
            <a:ext cx="20477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Lucida Fax" panose="02060602050505020204" pitchFamily="18" charset="0"/>
              <a:buChar char="-"/>
            </a:pPr>
            <a:r>
              <a:rPr lang="ru-RU" sz="1900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нализ теоретической информации,</a:t>
            </a:r>
          </a:p>
          <a:p>
            <a:pPr marL="285750" indent="-285750" algn="ctr">
              <a:buFont typeface="Lucida Fax" panose="02060602050505020204" pitchFamily="18" charset="0"/>
              <a:buChar char="-"/>
            </a:pPr>
            <a:r>
              <a:rPr lang="ru-RU" sz="1900" dirty="0">
                <a:ea typeface="Calibri" panose="020F0502020204030204" pitchFamily="34" charset="0"/>
                <a:cs typeface="Times New Roman" panose="02020603050405020304" pitchFamily="18" charset="0"/>
              </a:rPr>
              <a:t>описание,</a:t>
            </a:r>
            <a:endParaRPr lang="ru-RU" sz="1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Lucida Fax" panose="02060602050505020204" pitchFamily="18" charset="0"/>
              <a:buChar char="-"/>
            </a:pPr>
            <a:r>
              <a:rPr lang="ru-RU" sz="1900" dirty="0">
                <a:ea typeface="Calibri" panose="020F0502020204030204" pitchFamily="34" charset="0"/>
                <a:cs typeface="Times New Roman" panose="02020603050405020304" pitchFamily="18" charset="0"/>
              </a:rPr>
              <a:t>сравнение, а</a:t>
            </a:r>
            <a:r>
              <a:rPr lang="ru-RU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нкетирование</a:t>
            </a:r>
          </a:p>
        </p:txBody>
      </p:sp>
      <p:sp>
        <p:nvSpPr>
          <p:cNvPr id="63" name="직사각형 60">
            <a:extLst>
              <a:ext uri="{FF2B5EF4-FFF2-40B4-BE49-F238E27FC236}">
                <a16:creationId xmlns:a16="http://schemas.microsoft.com/office/drawing/2014/main" id="{7D54E0DA-D872-4EF0-8FD8-A76D5C7A7432}"/>
              </a:ext>
            </a:extLst>
          </p:cNvPr>
          <p:cNvSpPr/>
          <p:nvPr/>
        </p:nvSpPr>
        <p:spPr>
          <a:xfrm>
            <a:off x="9032380" y="2254643"/>
            <a:ext cx="2505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400" b="1" dirty="0">
                <a:latin typeface="+mj-lt"/>
              </a:rPr>
              <a:t>Методы</a:t>
            </a:r>
          </a:p>
        </p:txBody>
      </p:sp>
      <p:sp>
        <p:nvSpPr>
          <p:cNvPr id="64" name="타원 37">
            <a:extLst>
              <a:ext uri="{FF2B5EF4-FFF2-40B4-BE49-F238E27FC236}">
                <a16:creationId xmlns:a16="http://schemas.microsoft.com/office/drawing/2014/main" id="{09C52B1C-2954-40AE-9AFB-C15D104F740D}"/>
              </a:ext>
            </a:extLst>
          </p:cNvPr>
          <p:cNvSpPr/>
          <p:nvPr/>
        </p:nvSpPr>
        <p:spPr>
          <a:xfrm>
            <a:off x="9827930" y="1188339"/>
            <a:ext cx="914400" cy="914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8" name="그룹 47">
            <a:extLst>
              <a:ext uri="{FF2B5EF4-FFF2-40B4-BE49-F238E27FC236}">
                <a16:creationId xmlns:a16="http://schemas.microsoft.com/office/drawing/2014/main" id="{34167E01-B75E-4C1B-B80F-44741CA59B6F}"/>
              </a:ext>
            </a:extLst>
          </p:cNvPr>
          <p:cNvGrpSpPr/>
          <p:nvPr/>
        </p:nvGrpSpPr>
        <p:grpSpPr>
          <a:xfrm>
            <a:off x="10080342" y="1430012"/>
            <a:ext cx="409576" cy="409576"/>
            <a:chOff x="4144033" y="2229040"/>
            <a:chExt cx="390525" cy="390525"/>
          </a:xfrm>
          <a:solidFill>
            <a:schemeClr val="tx1"/>
          </a:solidFill>
        </p:grpSpPr>
        <p:sp>
          <p:nvSpPr>
            <p:cNvPr id="29" name="자유형: 도형 48">
              <a:extLst>
                <a:ext uri="{FF2B5EF4-FFF2-40B4-BE49-F238E27FC236}">
                  <a16:creationId xmlns:a16="http://schemas.microsoft.com/office/drawing/2014/main" id="{B66DF485-1DDF-46CD-939F-13EF7D9797DE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30" name="자유형: 도형 49">
              <a:extLst>
                <a:ext uri="{FF2B5EF4-FFF2-40B4-BE49-F238E27FC236}">
                  <a16:creationId xmlns:a16="http://schemas.microsoft.com/office/drawing/2014/main" id="{FDA30E53-E643-4E8E-A33A-79CF3BB01848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31" name="자유형: 도형 50">
              <a:extLst>
                <a:ext uri="{FF2B5EF4-FFF2-40B4-BE49-F238E27FC236}">
                  <a16:creationId xmlns:a16="http://schemas.microsoft.com/office/drawing/2014/main" id="{94E10F0C-24C9-42D0-BF46-8E2ED461A314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32" name="자유형: 도형 51">
              <a:extLst>
                <a:ext uri="{FF2B5EF4-FFF2-40B4-BE49-F238E27FC236}">
                  <a16:creationId xmlns:a16="http://schemas.microsoft.com/office/drawing/2014/main" id="{E7B2F4D6-4BC5-4EA2-9596-43F33914F9EE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  <p:sp>
          <p:nvSpPr>
            <p:cNvPr id="33" name="자유형: 도형 52">
              <a:extLst>
                <a:ext uri="{FF2B5EF4-FFF2-40B4-BE49-F238E27FC236}">
                  <a16:creationId xmlns:a16="http://schemas.microsoft.com/office/drawing/2014/main" id="{7D36CBDD-339F-49F4-8B3E-4E9084FF408B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76CFF"/>
                </a:solidFill>
              </a:endParaRPr>
            </a:p>
          </p:txBody>
        </p:sp>
      </p:grpSp>
      <p:sp>
        <p:nvSpPr>
          <p:cNvPr id="87" name="Овал 86">
            <a:extLst>
              <a:ext uri="{FF2B5EF4-FFF2-40B4-BE49-F238E27FC236}">
                <a16:creationId xmlns:a16="http://schemas.microsoft.com/office/drawing/2014/main" id="{B51A1E6C-3E10-4F8A-BE56-3B5DCDCCEDFB}"/>
              </a:ext>
            </a:extLst>
          </p:cNvPr>
          <p:cNvSpPr/>
          <p:nvPr/>
        </p:nvSpPr>
        <p:spPr>
          <a:xfrm>
            <a:off x="-511301" y="-730517"/>
            <a:ext cx="1943100" cy="194310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D4BEC45C-AED7-4F72-AA81-C8F63ADD8528}"/>
              </a:ext>
            </a:extLst>
          </p:cNvPr>
          <p:cNvSpPr/>
          <p:nvPr/>
        </p:nvSpPr>
        <p:spPr>
          <a:xfrm>
            <a:off x="7737860" y="615632"/>
            <a:ext cx="247650" cy="24765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B17A57A4-321A-48DE-98B9-74F4C55A291D}"/>
              </a:ext>
            </a:extLst>
          </p:cNvPr>
          <p:cNvSpPr/>
          <p:nvPr/>
        </p:nvSpPr>
        <p:spPr>
          <a:xfrm>
            <a:off x="5029026" y="6157084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AE0BE5B0-7492-4341-B87A-3D2A82782ECE}"/>
              </a:ext>
            </a:extLst>
          </p:cNvPr>
          <p:cNvSpPr/>
          <p:nvPr/>
        </p:nvSpPr>
        <p:spPr>
          <a:xfrm>
            <a:off x="5427489" y="5652259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BEE35C78-FAA1-4881-86C5-A303AF6C5481}"/>
              </a:ext>
            </a:extLst>
          </p:cNvPr>
          <p:cNvSpPr/>
          <p:nvPr/>
        </p:nvSpPr>
        <p:spPr>
          <a:xfrm>
            <a:off x="11189790" y="5145915"/>
            <a:ext cx="1371600" cy="1371600"/>
          </a:xfrm>
          <a:prstGeom prst="ellipse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7" name="그룹 328">
            <a:extLst>
              <a:ext uri="{FF2B5EF4-FFF2-40B4-BE49-F238E27FC236}">
                <a16:creationId xmlns:a16="http://schemas.microsoft.com/office/drawing/2014/main" id="{89344D39-A67E-484F-88BF-85C7A9CA7FDF}"/>
              </a:ext>
            </a:extLst>
          </p:cNvPr>
          <p:cNvGrpSpPr/>
          <p:nvPr/>
        </p:nvGrpSpPr>
        <p:grpSpPr>
          <a:xfrm>
            <a:off x="1534077" y="1371643"/>
            <a:ext cx="361747" cy="565546"/>
            <a:chOff x="2176739" y="5552206"/>
            <a:chExt cx="257175" cy="402061"/>
          </a:xfrm>
          <a:solidFill>
            <a:schemeClr val="tx1"/>
          </a:solidFill>
        </p:grpSpPr>
        <p:sp>
          <p:nvSpPr>
            <p:cNvPr id="38" name="자유형: 도형 329">
              <a:extLst>
                <a:ext uri="{FF2B5EF4-FFF2-40B4-BE49-F238E27FC236}">
                  <a16:creationId xmlns:a16="http://schemas.microsoft.com/office/drawing/2014/main" id="{42B2FBF1-BB92-4F50-B4EB-0B3C985E259E}"/>
                </a:ext>
              </a:extLst>
            </p:cNvPr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>
                <a:gd name="connsiteX0" fmla="*/ 250603 w 257175"/>
                <a:gd name="connsiteY0" fmla="*/ 128873 h 333375"/>
                <a:gd name="connsiteX1" fmla="*/ 128873 w 257175"/>
                <a:gd name="connsiteY1" fmla="*/ 7144 h 333375"/>
                <a:gd name="connsiteX2" fmla="*/ 7144 w 257175"/>
                <a:gd name="connsiteY2" fmla="*/ 128873 h 333375"/>
                <a:gd name="connsiteX3" fmla="*/ 62389 w 257175"/>
                <a:gd name="connsiteY3" fmla="*/ 230886 h 333375"/>
                <a:gd name="connsiteX4" fmla="*/ 62389 w 257175"/>
                <a:gd name="connsiteY4" fmla="*/ 268319 h 333375"/>
                <a:gd name="connsiteX5" fmla="*/ 130016 w 257175"/>
                <a:gd name="connsiteY5" fmla="*/ 335661 h 333375"/>
                <a:gd name="connsiteX6" fmla="*/ 195263 w 257175"/>
                <a:gd name="connsiteY6" fmla="*/ 269272 h 333375"/>
                <a:gd name="connsiteX7" fmla="*/ 195263 w 257175"/>
                <a:gd name="connsiteY7" fmla="*/ 247745 h 333375"/>
                <a:gd name="connsiteX8" fmla="*/ 195263 w 257175"/>
                <a:gd name="connsiteY8" fmla="*/ 230981 h 333375"/>
                <a:gd name="connsiteX9" fmla="*/ 250603 w 257175"/>
                <a:gd name="connsiteY9" fmla="*/ 128873 h 333375"/>
                <a:gd name="connsiteX10" fmla="*/ 171926 w 257175"/>
                <a:gd name="connsiteY10" fmla="*/ 269748 h 333375"/>
                <a:gd name="connsiteX11" fmla="*/ 125254 w 257175"/>
                <a:gd name="connsiteY11" fmla="*/ 312706 h 333375"/>
                <a:gd name="connsiteX12" fmla="*/ 85630 w 257175"/>
                <a:gd name="connsiteY12" fmla="*/ 269177 h 333375"/>
                <a:gd name="connsiteX13" fmla="*/ 85630 w 257175"/>
                <a:gd name="connsiteY13" fmla="*/ 259937 h 333375"/>
                <a:gd name="connsiteX14" fmla="*/ 171926 w 257175"/>
                <a:gd name="connsiteY14" fmla="*/ 259937 h 333375"/>
                <a:gd name="connsiteX15" fmla="*/ 171926 w 257175"/>
                <a:gd name="connsiteY15" fmla="*/ 269748 h 333375"/>
                <a:gd name="connsiteX16" fmla="*/ 177927 w 257175"/>
                <a:gd name="connsiteY16" fmla="*/ 213932 h 333375"/>
                <a:gd name="connsiteX17" fmla="*/ 171926 w 257175"/>
                <a:gd name="connsiteY17" fmla="*/ 224124 h 333375"/>
                <a:gd name="connsiteX18" fmla="*/ 171926 w 257175"/>
                <a:gd name="connsiteY18" fmla="*/ 235839 h 333375"/>
                <a:gd name="connsiteX19" fmla="*/ 140017 w 257175"/>
                <a:gd name="connsiteY19" fmla="*/ 235839 h 333375"/>
                <a:gd name="connsiteX20" fmla="*/ 140017 w 257175"/>
                <a:gd name="connsiteY20" fmla="*/ 174974 h 333375"/>
                <a:gd name="connsiteX21" fmla="*/ 166116 w 257175"/>
                <a:gd name="connsiteY21" fmla="*/ 139065 h 333375"/>
                <a:gd name="connsiteX22" fmla="*/ 155448 w 257175"/>
                <a:gd name="connsiteY22" fmla="*/ 126968 h 333375"/>
                <a:gd name="connsiteX23" fmla="*/ 142780 w 257175"/>
                <a:gd name="connsiteY23" fmla="*/ 138684 h 333375"/>
                <a:gd name="connsiteX24" fmla="*/ 128302 w 257175"/>
                <a:gd name="connsiteY24" fmla="*/ 153257 h 333375"/>
                <a:gd name="connsiteX25" fmla="*/ 113824 w 257175"/>
                <a:gd name="connsiteY25" fmla="*/ 138684 h 333375"/>
                <a:gd name="connsiteX26" fmla="*/ 106489 w 257175"/>
                <a:gd name="connsiteY26" fmla="*/ 127730 h 333375"/>
                <a:gd name="connsiteX27" fmla="*/ 90583 w 257175"/>
                <a:gd name="connsiteY27" fmla="*/ 138684 h 333375"/>
                <a:gd name="connsiteX28" fmla="*/ 116681 w 257175"/>
                <a:gd name="connsiteY28" fmla="*/ 174974 h 333375"/>
                <a:gd name="connsiteX29" fmla="*/ 116681 w 257175"/>
                <a:gd name="connsiteY29" fmla="*/ 235839 h 333375"/>
                <a:gd name="connsiteX30" fmla="*/ 85630 w 257175"/>
                <a:gd name="connsiteY30" fmla="*/ 235839 h 333375"/>
                <a:gd name="connsiteX31" fmla="*/ 85630 w 257175"/>
                <a:gd name="connsiteY31" fmla="*/ 224124 h 333375"/>
                <a:gd name="connsiteX32" fmla="*/ 79629 w 257175"/>
                <a:gd name="connsiteY32" fmla="*/ 213932 h 333375"/>
                <a:gd name="connsiteX33" fmla="*/ 30099 w 257175"/>
                <a:gd name="connsiteY33" fmla="*/ 128492 h 333375"/>
                <a:gd name="connsiteX34" fmla="*/ 128683 w 257175"/>
                <a:gd name="connsiteY34" fmla="*/ 30004 h 333375"/>
                <a:gd name="connsiteX35" fmla="*/ 227267 w 257175"/>
                <a:gd name="connsiteY35" fmla="*/ 128492 h 333375"/>
                <a:gd name="connsiteX36" fmla="*/ 177927 w 257175"/>
                <a:gd name="connsiteY36" fmla="*/ 21393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7175" h="333375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자유형: 도형 330">
              <a:extLst>
                <a:ext uri="{FF2B5EF4-FFF2-40B4-BE49-F238E27FC236}">
                  <a16:creationId xmlns:a16="http://schemas.microsoft.com/office/drawing/2014/main" id="{191B30F0-44DB-4EEE-99AB-B6DC90C51256}"/>
                </a:ext>
              </a:extLst>
            </p:cNvPr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>
                <a:gd name="connsiteX0" fmla="*/ 7144 w 28575"/>
                <a:gd name="connsiteY0" fmla="*/ 19156 h 57150"/>
                <a:gd name="connsiteX1" fmla="*/ 7144 w 28575"/>
                <a:gd name="connsiteY1" fmla="*/ 38873 h 57150"/>
                <a:gd name="connsiteX2" fmla="*/ 18288 w 28575"/>
                <a:gd name="connsiteY2" fmla="*/ 50874 h 57150"/>
                <a:gd name="connsiteX3" fmla="*/ 30480 w 28575"/>
                <a:gd name="connsiteY3" fmla="*/ 39254 h 57150"/>
                <a:gd name="connsiteX4" fmla="*/ 30480 w 28575"/>
                <a:gd name="connsiteY4" fmla="*/ 18775 h 57150"/>
                <a:gd name="connsiteX5" fmla="*/ 18288 w 28575"/>
                <a:gd name="connsiteY5" fmla="*/ 7155 h 57150"/>
                <a:gd name="connsiteX6" fmla="*/ 7144 w 28575"/>
                <a:gd name="connsiteY6" fmla="*/ 191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31">
              <a:extLst>
                <a:ext uri="{FF2B5EF4-FFF2-40B4-BE49-F238E27FC236}">
                  <a16:creationId xmlns:a16="http://schemas.microsoft.com/office/drawing/2014/main" id="{2D2843C8-2532-43C2-8893-6A418500DD16}"/>
                </a:ext>
              </a:extLst>
            </p:cNvPr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>
                <a:gd name="connsiteX0" fmla="*/ 37240 w 38100"/>
                <a:gd name="connsiteY0" fmla="*/ 34097 h 47625"/>
                <a:gd name="connsiteX1" fmla="*/ 29906 w 38100"/>
                <a:gd name="connsiteY1" fmla="*/ 14761 h 47625"/>
                <a:gd name="connsiteX2" fmla="*/ 14761 w 38100"/>
                <a:gd name="connsiteY2" fmla="*/ 7903 h 47625"/>
                <a:gd name="connsiteX3" fmla="*/ 7903 w 38100"/>
                <a:gd name="connsiteY3" fmla="*/ 23048 h 47625"/>
                <a:gd name="connsiteX4" fmla="*/ 15237 w 38100"/>
                <a:gd name="connsiteY4" fmla="*/ 42383 h 47625"/>
                <a:gd name="connsiteX5" fmla="*/ 26286 w 38100"/>
                <a:gd name="connsiteY5" fmla="*/ 50003 h 47625"/>
                <a:gd name="connsiteX6" fmla="*/ 30477 w 38100"/>
                <a:gd name="connsiteY6" fmla="*/ 49241 h 47625"/>
                <a:gd name="connsiteX7" fmla="*/ 37240 w 38100"/>
                <a:gd name="connsiteY7" fmla="*/ 3409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332">
              <a:extLst>
                <a:ext uri="{FF2B5EF4-FFF2-40B4-BE49-F238E27FC236}">
                  <a16:creationId xmlns:a16="http://schemas.microsoft.com/office/drawing/2014/main" id="{B3D0B4E4-50B9-4FAB-9D35-0CEF07815CD7}"/>
                </a:ext>
              </a:extLst>
            </p:cNvPr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>
                <a:gd name="connsiteX0" fmla="*/ 30382 w 38100"/>
                <a:gd name="connsiteY0" fmla="*/ 7903 h 47625"/>
                <a:gd name="connsiteX1" fmla="*/ 15237 w 38100"/>
                <a:gd name="connsiteY1" fmla="*/ 14761 h 47625"/>
                <a:gd name="connsiteX2" fmla="*/ 7903 w 38100"/>
                <a:gd name="connsiteY2" fmla="*/ 34096 h 47625"/>
                <a:gd name="connsiteX3" fmla="*/ 14761 w 38100"/>
                <a:gd name="connsiteY3" fmla="*/ 49241 h 47625"/>
                <a:gd name="connsiteX4" fmla="*/ 18952 w 38100"/>
                <a:gd name="connsiteY4" fmla="*/ 50003 h 47625"/>
                <a:gd name="connsiteX5" fmla="*/ 30001 w 38100"/>
                <a:gd name="connsiteY5" fmla="*/ 42383 h 47625"/>
                <a:gd name="connsiteX6" fmla="*/ 37335 w 38100"/>
                <a:gd name="connsiteY6" fmla="*/ 23048 h 47625"/>
                <a:gd name="connsiteX7" fmla="*/ 30382 w 38100"/>
                <a:gd name="connsiteY7" fmla="*/ 790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47625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" name="그룹 205">
            <a:extLst>
              <a:ext uri="{FF2B5EF4-FFF2-40B4-BE49-F238E27FC236}">
                <a16:creationId xmlns:a16="http://schemas.microsoft.com/office/drawing/2014/main" id="{C5F08645-C7EE-43E5-B61E-636C3C72B137}"/>
              </a:ext>
            </a:extLst>
          </p:cNvPr>
          <p:cNvGrpSpPr/>
          <p:nvPr/>
        </p:nvGrpSpPr>
        <p:grpSpPr>
          <a:xfrm>
            <a:off x="7236380" y="1481996"/>
            <a:ext cx="384048" cy="298228"/>
            <a:chOff x="4112600" y="931068"/>
            <a:chExt cx="384048" cy="298228"/>
          </a:xfrm>
          <a:solidFill>
            <a:schemeClr val="tx1"/>
          </a:solidFill>
        </p:grpSpPr>
        <p:sp>
          <p:nvSpPr>
            <p:cNvPr id="43" name="자유형: 도형 206">
              <a:extLst>
                <a:ext uri="{FF2B5EF4-FFF2-40B4-BE49-F238E27FC236}">
                  <a16:creationId xmlns:a16="http://schemas.microsoft.com/office/drawing/2014/main" id="{CBD65C2A-2C81-4C3D-9F7C-5540536DBCC4}"/>
                </a:ext>
              </a:extLst>
            </p:cNvPr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207">
              <a:extLst>
                <a:ext uri="{FF2B5EF4-FFF2-40B4-BE49-F238E27FC236}">
                  <a16:creationId xmlns:a16="http://schemas.microsoft.com/office/drawing/2014/main" id="{1F2AAC3C-F3E8-4BAD-9781-A5F46B9EB284}"/>
                </a:ext>
              </a:extLst>
            </p:cNvPr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208">
              <a:extLst>
                <a:ext uri="{FF2B5EF4-FFF2-40B4-BE49-F238E27FC236}">
                  <a16:creationId xmlns:a16="http://schemas.microsoft.com/office/drawing/2014/main" id="{3FD475DF-601F-47BC-A809-839405AAE058}"/>
                </a:ext>
              </a:extLst>
            </p:cNvPr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>
                <a:gd name="connsiteX0" fmla="*/ 264033 w 295275"/>
                <a:gd name="connsiteY0" fmla="*/ 7144 h 76200"/>
                <a:gd name="connsiteX1" fmla="*/ 40481 w 295275"/>
                <a:gd name="connsiteY1" fmla="*/ 7144 h 76200"/>
                <a:gd name="connsiteX2" fmla="*/ 7144 w 295275"/>
                <a:gd name="connsiteY2" fmla="*/ 40481 h 76200"/>
                <a:gd name="connsiteX3" fmla="*/ 40481 w 295275"/>
                <a:gd name="connsiteY3" fmla="*/ 73819 h 76200"/>
                <a:gd name="connsiteX4" fmla="*/ 264033 w 295275"/>
                <a:gd name="connsiteY4" fmla="*/ 73819 h 76200"/>
                <a:gd name="connsiteX5" fmla="*/ 297371 w 295275"/>
                <a:gd name="connsiteY5" fmla="*/ 40481 h 76200"/>
                <a:gd name="connsiteX6" fmla="*/ 264033 w 295275"/>
                <a:gd name="connsiteY6" fmla="*/ 7144 h 76200"/>
                <a:gd name="connsiteX7" fmla="*/ 264033 w 295275"/>
                <a:gd name="connsiteY7" fmla="*/ 51530 h 76200"/>
                <a:gd name="connsiteX8" fmla="*/ 40481 w 295275"/>
                <a:gd name="connsiteY8" fmla="*/ 51530 h 76200"/>
                <a:gd name="connsiteX9" fmla="*/ 29337 w 295275"/>
                <a:gd name="connsiteY9" fmla="*/ 40386 h 76200"/>
                <a:gd name="connsiteX10" fmla="*/ 40481 w 295275"/>
                <a:gd name="connsiteY10" fmla="*/ 29242 h 76200"/>
                <a:gd name="connsiteX11" fmla="*/ 264033 w 295275"/>
                <a:gd name="connsiteY11" fmla="*/ 29242 h 76200"/>
                <a:gd name="connsiteX12" fmla="*/ 275177 w 295275"/>
                <a:gd name="connsiteY12" fmla="*/ 40386 h 76200"/>
                <a:gd name="connsiteX13" fmla="*/ 264033 w 295275"/>
                <a:gd name="connsiteY1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275" h="7620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209">
              <a:extLst>
                <a:ext uri="{FF2B5EF4-FFF2-40B4-BE49-F238E27FC236}">
                  <a16:creationId xmlns:a16="http://schemas.microsoft.com/office/drawing/2014/main" id="{B1FFFC39-B2B2-40F6-8A48-D54B8AC073D0}"/>
                </a:ext>
              </a:extLst>
            </p:cNvPr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210">
              <a:extLst>
                <a:ext uri="{FF2B5EF4-FFF2-40B4-BE49-F238E27FC236}">
                  <a16:creationId xmlns:a16="http://schemas.microsoft.com/office/drawing/2014/main" id="{B46EC9A0-7A9C-4418-980E-264A3A9B5E5D}"/>
                </a:ext>
              </a:extLst>
            </p:cNvPr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211">
              <a:extLst>
                <a:ext uri="{FF2B5EF4-FFF2-40B4-BE49-F238E27FC236}">
                  <a16:creationId xmlns:a16="http://schemas.microsoft.com/office/drawing/2014/main" id="{8591D318-4CA0-4795-8815-EE4311341539}"/>
                </a:ext>
              </a:extLst>
            </p:cNvPr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>
                <a:gd name="connsiteX0" fmla="*/ 40481 w 76200"/>
                <a:gd name="connsiteY0" fmla="*/ 7144 h 76200"/>
                <a:gd name="connsiteX1" fmla="*/ 7144 w 76200"/>
                <a:gd name="connsiteY1" fmla="*/ 40481 h 76200"/>
                <a:gd name="connsiteX2" fmla="*/ 40481 w 76200"/>
                <a:gd name="connsiteY2" fmla="*/ 73819 h 76200"/>
                <a:gd name="connsiteX3" fmla="*/ 73819 w 76200"/>
                <a:gd name="connsiteY3" fmla="*/ 40481 h 76200"/>
                <a:gd name="connsiteX4" fmla="*/ 40481 w 76200"/>
                <a:gd name="connsiteY4" fmla="*/ 7144 h 76200"/>
                <a:gd name="connsiteX5" fmla="*/ 40481 w 76200"/>
                <a:gd name="connsiteY5" fmla="*/ 51530 h 76200"/>
                <a:gd name="connsiteX6" fmla="*/ 29337 w 76200"/>
                <a:gd name="connsiteY6" fmla="*/ 40386 h 76200"/>
                <a:gd name="connsiteX7" fmla="*/ 40481 w 76200"/>
                <a:gd name="connsiteY7" fmla="*/ 29242 h 76200"/>
                <a:gd name="connsiteX8" fmla="*/ 51626 w 76200"/>
                <a:gd name="connsiteY8" fmla="*/ 40386 h 76200"/>
                <a:gd name="connsiteX9" fmla="*/ 40481 w 76200"/>
                <a:gd name="connsiteY9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48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вал 19">
            <a:extLst>
              <a:ext uri="{FF2B5EF4-FFF2-40B4-BE49-F238E27FC236}">
                <a16:creationId xmlns:a16="http://schemas.microsoft.com/office/drawing/2014/main" id="{ED4E489C-A4F8-4D10-8563-28C6708B6EFD}"/>
              </a:ext>
            </a:extLst>
          </p:cNvPr>
          <p:cNvSpPr/>
          <p:nvPr/>
        </p:nvSpPr>
        <p:spPr>
          <a:xfrm>
            <a:off x="10515282" y="4881791"/>
            <a:ext cx="1371600" cy="1371600"/>
          </a:xfrm>
          <a:prstGeom prst="ellipse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그림 3">
            <a:extLst>
              <a:ext uri="{FF2B5EF4-FFF2-40B4-BE49-F238E27FC236}">
                <a16:creationId xmlns:a16="http://schemas.microsoft.com/office/drawing/2014/main" id="{BD8C4145-B348-4A18-804F-0670618C68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1" y="1286268"/>
            <a:ext cx="7272291" cy="4477745"/>
          </a:xfrm>
          <a:prstGeom prst="rect">
            <a:avLst/>
          </a:prstGeom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4165F749-2A95-46CA-B6BF-3A2CB2725C5E}"/>
              </a:ext>
            </a:extLst>
          </p:cNvPr>
          <p:cNvSpPr/>
          <p:nvPr/>
        </p:nvSpPr>
        <p:spPr>
          <a:xfrm>
            <a:off x="7310754" y="118978"/>
            <a:ext cx="876300" cy="876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8C98E92-BE52-4E4C-BD3F-AD75CC36649F}"/>
              </a:ext>
            </a:extLst>
          </p:cNvPr>
          <p:cNvSpPr/>
          <p:nvPr/>
        </p:nvSpPr>
        <p:spPr>
          <a:xfrm>
            <a:off x="-2160940" y="230596"/>
            <a:ext cx="7710840" cy="77108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C1CEE38-29FC-421F-829B-E756ACAE800F}"/>
              </a:ext>
            </a:extLst>
          </p:cNvPr>
          <p:cNvSpPr/>
          <p:nvPr/>
        </p:nvSpPr>
        <p:spPr>
          <a:xfrm>
            <a:off x="3778249" y="1458658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F530E3C-1A1B-400D-AF6B-A631108EE149}"/>
              </a:ext>
            </a:extLst>
          </p:cNvPr>
          <p:cNvSpPr/>
          <p:nvPr/>
        </p:nvSpPr>
        <p:spPr>
          <a:xfrm>
            <a:off x="4176712" y="953833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3E154-7457-4BAF-A0F5-321BA7B3D621}"/>
              </a:ext>
            </a:extLst>
          </p:cNvPr>
          <p:cNvSpPr txBox="1"/>
          <p:nvPr/>
        </p:nvSpPr>
        <p:spPr>
          <a:xfrm>
            <a:off x="840527" y="1732247"/>
            <a:ext cx="3421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sz="2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Архангельский театр драмы имени М.В. Ломоносова</a:t>
            </a:r>
            <a:endParaRPr lang="ru-RU" sz="2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CD16D-E79F-41D6-A8AC-89556B97C810}"/>
              </a:ext>
            </a:extLst>
          </p:cNvPr>
          <p:cNvSpPr txBox="1"/>
          <p:nvPr/>
        </p:nvSpPr>
        <p:spPr>
          <a:xfrm>
            <a:off x="840527" y="3143182"/>
            <a:ext cx="44290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Это главная театрально-концертная площадка региона, оборудованная по последнему слову техники. В репертуаре театра – почти 30 спектаклей, а общее число постановок за все годы около двухсот.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D374A5F7-937B-434E-A00B-EFEF725DFE12}"/>
              </a:ext>
            </a:extLst>
          </p:cNvPr>
          <p:cNvSpPr/>
          <p:nvPr/>
        </p:nvSpPr>
        <p:spPr>
          <a:xfrm flipV="1">
            <a:off x="-2191842" y="1"/>
            <a:ext cx="2156985" cy="6857999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547AC0-8DD7-490C-8207-32D79747E5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550194"/>
            <a:ext cx="4926806" cy="3031665"/>
          </a:xfrm>
          <a:prstGeom prst="roundRect">
            <a:avLst>
              <a:gd name="adj" fmla="val 1513"/>
            </a:avLst>
          </a:prstGeom>
          <a:ln w="190500" cap="rnd">
            <a:noFill/>
            <a:prstDash val="solid"/>
          </a:ln>
          <a:effectLst/>
        </p:spPr>
      </p:pic>
      <p:pic>
        <p:nvPicPr>
          <p:cNvPr id="25" name="그래픽 20">
            <a:extLst>
              <a:ext uri="{FF2B5EF4-FFF2-40B4-BE49-F238E27FC236}">
                <a16:creationId xmlns:a16="http://schemas.microsoft.com/office/drawing/2014/main" id="{28BC2171-5C30-4878-B108-4CA81DCF18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3548"/>
          <a:stretch/>
        </p:blipFill>
        <p:spPr>
          <a:xfrm rot="10800000" flipH="1" flipV="1">
            <a:off x="10408046" y="6253391"/>
            <a:ext cx="1586072" cy="4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4165F749-2A95-46CA-B6BF-3A2CB2725C5E}"/>
              </a:ext>
            </a:extLst>
          </p:cNvPr>
          <p:cNvSpPr/>
          <p:nvPr/>
        </p:nvSpPr>
        <p:spPr>
          <a:xfrm>
            <a:off x="4452624" y="731327"/>
            <a:ext cx="876300" cy="876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8C98E92-BE52-4E4C-BD3F-AD75CC36649F}"/>
              </a:ext>
            </a:extLst>
          </p:cNvPr>
          <p:cNvSpPr/>
          <p:nvPr/>
        </p:nvSpPr>
        <p:spPr>
          <a:xfrm>
            <a:off x="6533833" y="-872236"/>
            <a:ext cx="8144192" cy="80731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그림 3">
            <a:extLst>
              <a:ext uri="{FF2B5EF4-FFF2-40B4-BE49-F238E27FC236}">
                <a16:creationId xmlns:a16="http://schemas.microsoft.com/office/drawing/2014/main" id="{437BDAC5-CE96-44CB-85C2-D39EA1AB15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9364" y="404867"/>
            <a:ext cx="4623712" cy="59436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3A21F6E9-E98A-40A0-A895-42524527FA1E}"/>
              </a:ext>
            </a:extLst>
          </p:cNvPr>
          <p:cNvSpPr/>
          <p:nvPr/>
        </p:nvSpPr>
        <p:spPr>
          <a:xfrm>
            <a:off x="7019108" y="5918645"/>
            <a:ext cx="247650" cy="24765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C1CEE38-29FC-421F-829B-E756ACAE800F}"/>
              </a:ext>
            </a:extLst>
          </p:cNvPr>
          <p:cNvSpPr/>
          <p:nvPr/>
        </p:nvSpPr>
        <p:spPr>
          <a:xfrm>
            <a:off x="417840" y="817161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F530E3C-1A1B-400D-AF6B-A631108EE149}"/>
              </a:ext>
            </a:extLst>
          </p:cNvPr>
          <p:cNvSpPr/>
          <p:nvPr/>
        </p:nvSpPr>
        <p:spPr>
          <a:xfrm>
            <a:off x="816303" y="312336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3E154-7457-4BAF-A0F5-321BA7B3D621}"/>
              </a:ext>
            </a:extLst>
          </p:cNvPr>
          <p:cNvSpPr txBox="1"/>
          <p:nvPr/>
        </p:nvSpPr>
        <p:spPr>
          <a:xfrm>
            <a:off x="7197544" y="1378488"/>
            <a:ext cx="3538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Архангельский театр кукол</a:t>
            </a:r>
            <a:endParaRPr lang="ru-RU" sz="2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CD16D-E79F-41D6-A8AC-89556B97C810}"/>
              </a:ext>
            </a:extLst>
          </p:cNvPr>
          <p:cNvSpPr txBox="1"/>
          <p:nvPr/>
        </p:nvSpPr>
        <p:spPr>
          <a:xfrm>
            <a:off x="7197544" y="2413093"/>
            <a:ext cx="48180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000" dirty="0">
                <a:solidFill>
                  <a:srgbClr val="342C28"/>
                </a:solidFill>
              </a:rPr>
              <a:t>Ж</a:t>
            </a:r>
            <a:r>
              <a:rPr lang="ru-RU" sz="2000" b="0" i="0" dirty="0">
                <a:solidFill>
                  <a:srgbClr val="342C28"/>
                </a:solidFill>
                <a:effectLst/>
              </a:rPr>
              <a:t>изнь Архангельского театра кукол насыщенна и разнообразна. Зрители приходят сюда не только на спектакли, а так же на представления Литературно-театральной гостиной, встречи с актерами, праздники, семинары, экскурсии, занятия в семейных зрительских клубах - эти и другие формы работы собрали вокруг театра широкий круг единомышленников и друзей.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38D0AF-723A-4CA7-B62C-A54948A21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2" y="1360650"/>
            <a:ext cx="5339717" cy="3986050"/>
          </a:xfrm>
          <a:prstGeom prst="roundRect">
            <a:avLst>
              <a:gd name="adj" fmla="val 1519"/>
            </a:avLst>
          </a:prstGeom>
          <a:ln>
            <a:noFill/>
          </a:ln>
          <a:effectLst/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ED4E489C-A4F8-4D10-8563-28C6708B6EFD}"/>
              </a:ext>
            </a:extLst>
          </p:cNvPr>
          <p:cNvSpPr/>
          <p:nvPr/>
        </p:nvSpPr>
        <p:spPr>
          <a:xfrm>
            <a:off x="137797" y="5002723"/>
            <a:ext cx="1371600" cy="1371600"/>
          </a:xfrm>
          <a:prstGeom prst="ellipse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" name="그래픽 20">
            <a:extLst>
              <a:ext uri="{FF2B5EF4-FFF2-40B4-BE49-F238E27FC236}">
                <a16:creationId xmlns:a16="http://schemas.microsoft.com/office/drawing/2014/main" id="{283CFAA0-A178-4D1F-9A12-04ABF401D9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3548"/>
          <a:stretch/>
        </p:blipFill>
        <p:spPr>
          <a:xfrm rot="10800000" flipH="1" flipV="1">
            <a:off x="6031204" y="85982"/>
            <a:ext cx="1586072" cy="4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7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7F64A2E3-EB98-4A9A-9F99-2399762E71C0}"/>
              </a:ext>
            </a:extLst>
          </p:cNvPr>
          <p:cNvSpPr/>
          <p:nvPr/>
        </p:nvSpPr>
        <p:spPr>
          <a:xfrm>
            <a:off x="9686925" y="390525"/>
            <a:ext cx="1638300" cy="16383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BAB3F-D95E-42E3-B085-BFF86AEF342F}"/>
              </a:ext>
            </a:extLst>
          </p:cNvPr>
          <p:cNvSpPr txBox="1"/>
          <p:nvPr/>
        </p:nvSpPr>
        <p:spPr>
          <a:xfrm>
            <a:off x="555168" y="674747"/>
            <a:ext cx="2811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3200" dirty="0">
                <a:solidFill>
                  <a:srgbClr val="141A72"/>
                </a:solidFill>
              </a:rPr>
              <a:t>Архангельский молодежный театр</a:t>
            </a:r>
            <a:endParaRPr lang="en-US" altLang="ko-KR" sz="3200" dirty="0">
              <a:solidFill>
                <a:srgbClr val="141A7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E1274-920F-4458-BD8B-A86C8036C9D4}"/>
              </a:ext>
            </a:extLst>
          </p:cNvPr>
          <p:cNvSpPr txBox="1"/>
          <p:nvPr/>
        </p:nvSpPr>
        <p:spPr>
          <a:xfrm>
            <a:off x="555649" y="2268538"/>
            <a:ext cx="4524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0" i="0" dirty="0">
                <a:solidFill>
                  <a:srgbClr val="292B2C"/>
                </a:solidFill>
                <a:effectLst/>
              </a:rPr>
              <a:t>	Театр, без которого сложно представить Архангельск.</a:t>
            </a:r>
            <a:r>
              <a:rPr lang="ru-RU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Сейчас его труппа ставит сложные спектакли современных авторов, осваивая новые грани сценического искусства. </a:t>
            </a:r>
            <a:r>
              <a:rPr lang="ru-RU" sz="2400" b="0" i="0" dirty="0">
                <a:solidFill>
                  <a:srgbClr val="292B2C"/>
                </a:solidFill>
                <a:effectLst/>
              </a:rPr>
              <a:t> </a:t>
            </a:r>
            <a:endParaRPr lang="en-US" altLang="ko-KR" sz="2400" dirty="0">
              <a:solidFill>
                <a:srgbClr val="141A72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D9F7FDD-B29F-49D8-87E2-AFE662A17468}"/>
              </a:ext>
            </a:extLst>
          </p:cNvPr>
          <p:cNvSpPr/>
          <p:nvPr/>
        </p:nvSpPr>
        <p:spPr>
          <a:xfrm>
            <a:off x="11325225" y="2120582"/>
            <a:ext cx="247650" cy="24765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27F515B-1E65-4C40-A648-FFA91C060A9D}"/>
              </a:ext>
            </a:extLst>
          </p:cNvPr>
          <p:cNvSpPr/>
          <p:nvPr/>
        </p:nvSpPr>
        <p:spPr>
          <a:xfrm>
            <a:off x="382513" y="4805563"/>
            <a:ext cx="398715" cy="39871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662A037-2710-42D2-BDAF-2321CC69724C}"/>
              </a:ext>
            </a:extLst>
          </p:cNvPr>
          <p:cNvSpPr/>
          <p:nvPr/>
        </p:nvSpPr>
        <p:spPr>
          <a:xfrm>
            <a:off x="1665072" y="5563702"/>
            <a:ext cx="697128" cy="697128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AC4739F-B6C7-4163-BC61-9E27112CF6C7}"/>
              </a:ext>
            </a:extLst>
          </p:cNvPr>
          <p:cNvSpPr/>
          <p:nvPr/>
        </p:nvSpPr>
        <p:spPr>
          <a:xfrm>
            <a:off x="7027759" y="6267450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EEC18C3-B555-46B2-B913-4B0A4D586A13}"/>
              </a:ext>
            </a:extLst>
          </p:cNvPr>
          <p:cNvSpPr/>
          <p:nvPr/>
        </p:nvSpPr>
        <p:spPr>
          <a:xfrm>
            <a:off x="7426222" y="5762625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DEF7B62-90FD-4703-BC13-5ADE9B87A48C}"/>
              </a:ext>
            </a:extLst>
          </p:cNvPr>
          <p:cNvSpPr/>
          <p:nvPr/>
        </p:nvSpPr>
        <p:spPr>
          <a:xfrm>
            <a:off x="3413029" y="254441"/>
            <a:ext cx="1371600" cy="1371600"/>
          </a:xfrm>
          <a:prstGeom prst="ellipse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28FAF8C-E6B4-467E-AE5A-5A943F6B339E}"/>
              </a:ext>
            </a:extLst>
          </p:cNvPr>
          <p:cNvGrpSpPr/>
          <p:nvPr/>
        </p:nvGrpSpPr>
        <p:grpSpPr>
          <a:xfrm>
            <a:off x="5052907" y="1653722"/>
            <a:ext cx="7139093" cy="3753028"/>
            <a:chOff x="5293890" y="1810674"/>
            <a:chExt cx="7139093" cy="3753028"/>
          </a:xfrm>
        </p:grpSpPr>
        <p:pic>
          <p:nvPicPr>
            <p:cNvPr id="3" name="그림 8">
              <a:extLst>
                <a:ext uri="{FF2B5EF4-FFF2-40B4-BE49-F238E27FC236}">
                  <a16:creationId xmlns:a16="http://schemas.microsoft.com/office/drawing/2014/main" id="{503FB055-BA29-4B3F-8312-960E7DBA3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986923" y="117641"/>
              <a:ext cx="3753028" cy="7139093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0306D724-B7BE-4145-8DE9-C462F01C1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6" b="10963"/>
            <a:stretch/>
          </p:blipFill>
          <p:spPr>
            <a:xfrm>
              <a:off x="5609528" y="2120581"/>
              <a:ext cx="6368159" cy="2918143"/>
            </a:xfrm>
            <a:prstGeom prst="roundRect">
              <a:avLst>
                <a:gd name="adj" fmla="val 12633"/>
              </a:avLst>
            </a:prstGeom>
            <a:ln>
              <a:noFill/>
            </a:ln>
            <a:effectLst/>
          </p:spPr>
        </p:pic>
        <p:pic>
          <p:nvPicPr>
            <p:cNvPr id="2" name="그림 13">
              <a:extLst>
                <a:ext uri="{FF2B5EF4-FFF2-40B4-BE49-F238E27FC236}">
                  <a16:creationId xmlns:a16="http://schemas.microsoft.com/office/drawing/2014/main" id="{E4954B67-8C40-44AD-AC70-693712B18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097975" y="3405857"/>
              <a:ext cx="1223580" cy="200474"/>
            </a:xfrm>
            <a:prstGeom prst="rect">
              <a:avLst/>
            </a:prstGeom>
          </p:spPr>
        </p:pic>
      </p:grpSp>
      <p:pic>
        <p:nvPicPr>
          <p:cNvPr id="25" name="그래픽 20">
            <a:extLst>
              <a:ext uri="{FF2B5EF4-FFF2-40B4-BE49-F238E27FC236}">
                <a16:creationId xmlns:a16="http://schemas.microsoft.com/office/drawing/2014/main" id="{3A6B7FE2-53D6-4305-B205-0A361C7E56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3548"/>
          <a:stretch/>
        </p:blipFill>
        <p:spPr>
          <a:xfrm rot="10800000" flipH="1" flipV="1">
            <a:off x="5162625" y="1143601"/>
            <a:ext cx="1586072" cy="4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4165F749-2A95-46CA-B6BF-3A2CB2725C5E}"/>
              </a:ext>
            </a:extLst>
          </p:cNvPr>
          <p:cNvSpPr/>
          <p:nvPr/>
        </p:nvSpPr>
        <p:spPr>
          <a:xfrm>
            <a:off x="4452624" y="731327"/>
            <a:ext cx="876300" cy="8763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8C98E92-BE52-4E4C-BD3F-AD75CC36649F}"/>
              </a:ext>
            </a:extLst>
          </p:cNvPr>
          <p:cNvSpPr/>
          <p:nvPr/>
        </p:nvSpPr>
        <p:spPr>
          <a:xfrm>
            <a:off x="6533833" y="-872236"/>
            <a:ext cx="8144192" cy="80731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그림 3">
            <a:extLst>
              <a:ext uri="{FF2B5EF4-FFF2-40B4-BE49-F238E27FC236}">
                <a16:creationId xmlns:a16="http://schemas.microsoft.com/office/drawing/2014/main" id="{437BDAC5-CE96-44CB-85C2-D39EA1AB15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9364" y="404867"/>
            <a:ext cx="4623712" cy="5943600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3A21F6E9-E98A-40A0-A895-42524527FA1E}"/>
              </a:ext>
            </a:extLst>
          </p:cNvPr>
          <p:cNvSpPr/>
          <p:nvPr/>
        </p:nvSpPr>
        <p:spPr>
          <a:xfrm>
            <a:off x="7019108" y="5918645"/>
            <a:ext cx="247650" cy="24765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C1CEE38-29FC-421F-829B-E756ACAE800F}"/>
              </a:ext>
            </a:extLst>
          </p:cNvPr>
          <p:cNvSpPr/>
          <p:nvPr/>
        </p:nvSpPr>
        <p:spPr>
          <a:xfrm>
            <a:off x="417840" y="817161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F530E3C-1A1B-400D-AF6B-A631108EE149}"/>
              </a:ext>
            </a:extLst>
          </p:cNvPr>
          <p:cNvSpPr/>
          <p:nvPr/>
        </p:nvSpPr>
        <p:spPr>
          <a:xfrm>
            <a:off x="816303" y="312336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38D0AF-723A-4CA7-B62C-A54948A21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575" y="1371600"/>
            <a:ext cx="5337176" cy="3994150"/>
          </a:xfrm>
          <a:prstGeom prst="roundRect">
            <a:avLst>
              <a:gd name="adj" fmla="val 1519"/>
            </a:avLst>
          </a:prstGeom>
          <a:ln>
            <a:noFill/>
          </a:ln>
          <a:effectLst/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ED4E489C-A4F8-4D10-8563-28C6708B6EFD}"/>
              </a:ext>
            </a:extLst>
          </p:cNvPr>
          <p:cNvSpPr/>
          <p:nvPr/>
        </p:nvSpPr>
        <p:spPr>
          <a:xfrm>
            <a:off x="137797" y="5002723"/>
            <a:ext cx="1371600" cy="1371600"/>
          </a:xfrm>
          <a:prstGeom prst="ellipse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15EF10-F94C-4EA2-9FAC-C980C7B9B0CE}"/>
              </a:ext>
            </a:extLst>
          </p:cNvPr>
          <p:cNvSpPr/>
          <p:nvPr/>
        </p:nvSpPr>
        <p:spPr>
          <a:xfrm>
            <a:off x="7142933" y="1559649"/>
            <a:ext cx="4944157" cy="95410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2800" b="1" dirty="0">
                <a:solidFill>
                  <a:srgbClr val="141A72"/>
                </a:solidFill>
                <a:latin typeface="+mj-lt"/>
              </a:rPr>
              <a:t>Котласский драматический театр</a:t>
            </a:r>
            <a:endParaRPr lang="ko-KR" altLang="en-US" sz="2800" b="1" dirty="0">
              <a:solidFill>
                <a:srgbClr val="141A72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243BA-7C48-4F70-868C-EC51DB00B27D}"/>
              </a:ext>
            </a:extLst>
          </p:cNvPr>
          <p:cNvSpPr txBox="1"/>
          <p:nvPr/>
        </p:nvSpPr>
        <p:spPr>
          <a:xfrm>
            <a:off x="7142933" y="2560156"/>
            <a:ext cx="48571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pPr marL="0" indent="0">
              <a:buNone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</a:rPr>
              <a:t>	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</a:rPr>
              <a:t>Единственный</a:t>
            </a:r>
            <a:r>
              <a:rPr lang="ru-RU" sz="2200" b="0" i="0" dirty="0">
                <a:solidFill>
                  <a:schemeClr val="tx1"/>
                </a:solidFill>
                <a:effectLst/>
              </a:rPr>
              <a:t> профессиональный театр на юге области в 2015 году отметил 80-летний юбилей. Театр развивается и приглашает зрителей на премьеры. В скором времени у театра появится новая малая сцена, а также музей.</a:t>
            </a:r>
            <a:br>
              <a:rPr lang="ru-RU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래픽 20">
            <a:extLst>
              <a:ext uri="{FF2B5EF4-FFF2-40B4-BE49-F238E27FC236}">
                <a16:creationId xmlns:a16="http://schemas.microsoft.com/office/drawing/2014/main" id="{E3554410-B4E4-4911-861C-39B1774014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3548"/>
          <a:stretch/>
        </p:blipFill>
        <p:spPr>
          <a:xfrm rot="10800000" flipH="1" flipV="1">
            <a:off x="6031204" y="85982"/>
            <a:ext cx="1586072" cy="4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7F64A2E3-EB98-4A9A-9F99-2399762E71C0}"/>
              </a:ext>
            </a:extLst>
          </p:cNvPr>
          <p:cNvSpPr/>
          <p:nvPr/>
        </p:nvSpPr>
        <p:spPr>
          <a:xfrm>
            <a:off x="9686925" y="390525"/>
            <a:ext cx="1638300" cy="16383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D9F7FDD-B29F-49D8-87E2-AFE662A17468}"/>
              </a:ext>
            </a:extLst>
          </p:cNvPr>
          <p:cNvSpPr/>
          <p:nvPr/>
        </p:nvSpPr>
        <p:spPr>
          <a:xfrm>
            <a:off x="11325225" y="2120582"/>
            <a:ext cx="247650" cy="247650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27F515B-1E65-4C40-A648-FFA91C060A9D}"/>
              </a:ext>
            </a:extLst>
          </p:cNvPr>
          <p:cNvSpPr/>
          <p:nvPr/>
        </p:nvSpPr>
        <p:spPr>
          <a:xfrm>
            <a:off x="382513" y="4805563"/>
            <a:ext cx="398715" cy="39871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662A037-2710-42D2-BDAF-2321CC69724C}"/>
              </a:ext>
            </a:extLst>
          </p:cNvPr>
          <p:cNvSpPr/>
          <p:nvPr/>
        </p:nvSpPr>
        <p:spPr>
          <a:xfrm>
            <a:off x="1665072" y="5563702"/>
            <a:ext cx="697128" cy="697128"/>
          </a:xfrm>
          <a:prstGeom prst="ellipse">
            <a:avLst/>
          </a:prstGeom>
          <a:solidFill>
            <a:srgbClr val="FF0000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AC4739F-B6C7-4163-BC61-9E27112CF6C7}"/>
              </a:ext>
            </a:extLst>
          </p:cNvPr>
          <p:cNvSpPr/>
          <p:nvPr/>
        </p:nvSpPr>
        <p:spPr>
          <a:xfrm>
            <a:off x="7027759" y="6267450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EEC18C3-B555-46B2-B913-4B0A4D586A13}"/>
              </a:ext>
            </a:extLst>
          </p:cNvPr>
          <p:cNvSpPr/>
          <p:nvPr/>
        </p:nvSpPr>
        <p:spPr>
          <a:xfrm>
            <a:off x="7426222" y="5762625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DEF7B62-90FD-4703-BC13-5ADE9B87A48C}"/>
              </a:ext>
            </a:extLst>
          </p:cNvPr>
          <p:cNvSpPr/>
          <p:nvPr/>
        </p:nvSpPr>
        <p:spPr>
          <a:xfrm>
            <a:off x="3413029" y="254441"/>
            <a:ext cx="1371600" cy="1371600"/>
          </a:xfrm>
          <a:prstGeom prst="ellipse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직사각형 18">
            <a:extLst>
              <a:ext uri="{FF2B5EF4-FFF2-40B4-BE49-F238E27FC236}">
                <a16:creationId xmlns:a16="http://schemas.microsoft.com/office/drawing/2014/main" id="{8F04D091-A81B-468E-8E0E-49B640D393A0}"/>
              </a:ext>
            </a:extLst>
          </p:cNvPr>
          <p:cNvSpPr/>
          <p:nvPr/>
        </p:nvSpPr>
        <p:spPr>
          <a:xfrm>
            <a:off x="795308" y="843391"/>
            <a:ext cx="3786569" cy="1077218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3200" b="1" dirty="0">
                <a:solidFill>
                  <a:srgbClr val="141A72"/>
                </a:solidFill>
                <a:latin typeface="+mj-lt"/>
              </a:rPr>
              <a:t>Северодвинский драматический театр</a:t>
            </a:r>
            <a:endParaRPr lang="ko-KR" altLang="en-US" sz="3200" b="1" dirty="0">
              <a:solidFill>
                <a:srgbClr val="141A7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5BFC2-DC4C-4A80-9A9F-1BE905CF19B3}"/>
              </a:ext>
            </a:extLst>
          </p:cNvPr>
          <p:cNvSpPr txBox="1"/>
          <p:nvPr/>
        </p:nvSpPr>
        <p:spPr>
          <a:xfrm>
            <a:off x="581870" y="2306696"/>
            <a:ext cx="5209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92B2C"/>
                </a:solidFill>
                <a:effectLst/>
              </a:rPr>
              <a:t>	Театр, построенный специально для жителей города корабелов. На сцене Северодвинского драматического можно увидеть спектакли для детей и взрослых. </a:t>
            </a:r>
            <a:endParaRPr lang="ko-KR" altLang="en-US" sz="2400" dirty="0">
              <a:solidFill>
                <a:srgbClr val="141A72"/>
              </a:solidFill>
            </a:endParaRPr>
          </a:p>
        </p:txBody>
      </p:sp>
      <p:pic>
        <p:nvPicPr>
          <p:cNvPr id="19" name="그래픽 20">
            <a:extLst>
              <a:ext uri="{FF2B5EF4-FFF2-40B4-BE49-F238E27FC236}">
                <a16:creationId xmlns:a16="http://schemas.microsoft.com/office/drawing/2014/main" id="{E2BF3A12-6720-447B-8EAA-BBB521EB8E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548"/>
          <a:stretch/>
        </p:blipFill>
        <p:spPr>
          <a:xfrm rot="10800000" flipH="1" flipV="1">
            <a:off x="5302964" y="1468227"/>
            <a:ext cx="1586072" cy="452707"/>
          </a:xfrm>
          <a:prstGeom prst="rect">
            <a:avLst/>
          </a:prstGeom>
        </p:spPr>
      </p:pic>
      <p:sp>
        <p:nvSpPr>
          <p:cNvPr id="20" name="Стрелка: пятиугольник 19">
            <a:extLst>
              <a:ext uri="{FF2B5EF4-FFF2-40B4-BE49-F238E27FC236}">
                <a16:creationId xmlns:a16="http://schemas.microsoft.com/office/drawing/2014/main" id="{A9026736-A904-4DB0-8E8D-2D99AC55BECD}"/>
              </a:ext>
            </a:extLst>
          </p:cNvPr>
          <p:cNvSpPr/>
          <p:nvPr/>
        </p:nvSpPr>
        <p:spPr>
          <a:xfrm flipH="1">
            <a:off x="12192000" y="0"/>
            <a:ext cx="6677025" cy="707886"/>
          </a:xfrm>
          <a:prstGeom prst="homePlate">
            <a:avLst>
              <a:gd name="adj" fmla="val 8229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39406BE-93AE-40FD-9EA0-D756164C7388}"/>
              </a:ext>
            </a:extLst>
          </p:cNvPr>
          <p:cNvGrpSpPr/>
          <p:nvPr/>
        </p:nvGrpSpPr>
        <p:grpSpPr>
          <a:xfrm>
            <a:off x="5161087" y="1552486"/>
            <a:ext cx="7139093" cy="3753028"/>
            <a:chOff x="5290627" y="1817249"/>
            <a:chExt cx="7139093" cy="3753028"/>
          </a:xfrm>
        </p:grpSpPr>
        <p:pic>
          <p:nvPicPr>
            <p:cNvPr id="23" name="그림 8">
              <a:extLst>
                <a:ext uri="{FF2B5EF4-FFF2-40B4-BE49-F238E27FC236}">
                  <a16:creationId xmlns:a16="http://schemas.microsoft.com/office/drawing/2014/main" id="{1E5F4FB6-1E62-4AA1-BBB2-C8606133A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983660" y="124216"/>
              <a:ext cx="3753028" cy="7139093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0306D724-B7BE-4145-8DE9-C462F01C1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9253" r="557" b="17870"/>
            <a:stretch/>
          </p:blipFill>
          <p:spPr>
            <a:xfrm>
              <a:off x="5629274" y="2112614"/>
              <a:ext cx="6339841" cy="2940400"/>
            </a:xfrm>
            <a:prstGeom prst="roundRect">
              <a:avLst>
                <a:gd name="adj" fmla="val 12880"/>
              </a:avLst>
            </a:prstGeom>
            <a:ln>
              <a:noFill/>
            </a:ln>
            <a:effectLst/>
          </p:spPr>
        </p:pic>
        <p:pic>
          <p:nvPicPr>
            <p:cNvPr id="25" name="그림 13">
              <a:extLst>
                <a:ext uri="{FF2B5EF4-FFF2-40B4-BE49-F238E27FC236}">
                  <a16:creationId xmlns:a16="http://schemas.microsoft.com/office/drawing/2014/main" id="{13C8D1D4-A9ED-4C0F-B7A6-B96C73D57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091527" y="3451461"/>
              <a:ext cx="1223580" cy="200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42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трелка: пятиугольник 12">
            <a:extLst>
              <a:ext uri="{FF2B5EF4-FFF2-40B4-BE49-F238E27FC236}">
                <a16:creationId xmlns:a16="http://schemas.microsoft.com/office/drawing/2014/main" id="{1EE05FD8-265C-4E17-813B-43B852EEE6C3}"/>
              </a:ext>
            </a:extLst>
          </p:cNvPr>
          <p:cNvSpPr/>
          <p:nvPr/>
        </p:nvSpPr>
        <p:spPr>
          <a:xfrm flipH="1">
            <a:off x="5514975" y="0"/>
            <a:ext cx="6677025" cy="707886"/>
          </a:xfrm>
          <a:prstGeom prst="homePlate">
            <a:avLst>
              <a:gd name="adj" fmla="val 8229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그래픽 20">
            <a:extLst>
              <a:ext uri="{FF2B5EF4-FFF2-40B4-BE49-F238E27FC236}">
                <a16:creationId xmlns:a16="http://schemas.microsoft.com/office/drawing/2014/main" id="{B420F391-75F8-451A-9566-2D02139823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548"/>
          <a:stretch/>
        </p:blipFill>
        <p:spPr>
          <a:xfrm rot="10800000" flipH="1" flipV="1">
            <a:off x="288872" y="195943"/>
            <a:ext cx="1586072" cy="452707"/>
          </a:xfrm>
          <a:prstGeom prst="rect">
            <a:avLst/>
          </a:prstGeom>
        </p:spPr>
      </p:pic>
      <p:sp>
        <p:nvSpPr>
          <p:cNvPr id="8" name="직사각형 21">
            <a:extLst>
              <a:ext uri="{FF2B5EF4-FFF2-40B4-BE49-F238E27FC236}">
                <a16:creationId xmlns:a16="http://schemas.microsoft.com/office/drawing/2014/main" id="{77F7CB84-8E99-4A70-B1B7-9781A0A14303}"/>
              </a:ext>
            </a:extLst>
          </p:cNvPr>
          <p:cNvSpPr/>
          <p:nvPr/>
        </p:nvSpPr>
        <p:spPr>
          <a:xfrm>
            <a:off x="821095" y="3984109"/>
            <a:ext cx="358042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anchor="ctr" anchorCtr="0">
            <a:spAutoFit/>
          </a:bodyPr>
          <a:lstStyle/>
          <a:p>
            <a:r>
              <a:rPr lang="ru-RU" altLang="ko-KR" sz="2000" dirty="0">
                <a:solidFill>
                  <a:srgbClr val="141A72"/>
                </a:solidFill>
              </a:rPr>
              <a:t>КЛАВДИЯ КОНСТАНТИНОВНА КУЛАГИНА (1915 – 1993)</a:t>
            </a:r>
            <a:endParaRPr lang="ko-KR" altLang="en-US" sz="2000" dirty="0">
              <a:solidFill>
                <a:srgbClr val="141A7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4573D-334A-4341-A276-E8489C17D096}"/>
              </a:ext>
            </a:extLst>
          </p:cNvPr>
          <p:cNvSpPr txBox="1"/>
          <p:nvPr/>
        </p:nvSpPr>
        <p:spPr>
          <a:xfrm>
            <a:off x="821095" y="4683938"/>
            <a:ext cx="348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Заслуженная артистка РСФСР, Посвятившая 38 лет </a:t>
            </a:r>
            <a:r>
              <a:rPr lang="ru-RU" b="0" i="0" dirty="0">
                <a:solidFill>
                  <a:srgbClr val="303030"/>
                </a:solidFill>
                <a:effectLst/>
              </a:rPr>
              <a:t> </a:t>
            </a:r>
          </a:p>
          <a:p>
            <a:pPr>
              <a:spcAft>
                <a:spcPts val="0"/>
              </a:spcAft>
            </a:pPr>
            <a:r>
              <a:rPr lang="ru-RU" b="0" i="0" dirty="0">
                <a:effectLst/>
              </a:rPr>
              <a:t>Архангельскому театру драмы им. М.В. Ломоносова</a:t>
            </a:r>
            <a:endParaRPr lang="ru-RU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39">
            <a:extLst>
              <a:ext uri="{FF2B5EF4-FFF2-40B4-BE49-F238E27FC236}">
                <a16:creationId xmlns:a16="http://schemas.microsoft.com/office/drawing/2014/main" id="{F63FE3D7-B43B-42E5-80E6-57D51A77BE97}"/>
              </a:ext>
            </a:extLst>
          </p:cNvPr>
          <p:cNvSpPr/>
          <p:nvPr/>
        </p:nvSpPr>
        <p:spPr>
          <a:xfrm>
            <a:off x="6406852" y="123110"/>
            <a:ext cx="2592281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ru-RU" altLang="ko-KR" sz="2400" dirty="0"/>
              <a:t>ЛЮДИ ТЕАТРА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1EA8B-C9A2-4B7B-B0B0-844D9CB1276F}"/>
              </a:ext>
            </a:extLst>
          </p:cNvPr>
          <p:cNvSpPr txBox="1"/>
          <p:nvPr/>
        </p:nvSpPr>
        <p:spPr>
          <a:xfrm>
            <a:off x="9085812" y="1099726"/>
            <a:ext cx="2732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Создатель и первый режиссер Архангельского драматического театра, носивший псевдоним «Ростовцев»</a:t>
            </a:r>
            <a:endParaRPr lang="en-US" altLang="ko-K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DCB044-FEE9-4FDE-865A-0DDBFCCF9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97" y="956091"/>
            <a:ext cx="1983783" cy="309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B3B21B-5026-4A7D-BACD-29CC5F5A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711" y="2577054"/>
            <a:ext cx="2271678" cy="309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21">
            <a:extLst>
              <a:ext uri="{FF2B5EF4-FFF2-40B4-BE49-F238E27FC236}">
                <a16:creationId xmlns:a16="http://schemas.microsoft.com/office/drawing/2014/main" id="{D4454662-B830-4299-9B01-4E2E71AD9CF0}"/>
              </a:ext>
            </a:extLst>
          </p:cNvPr>
          <p:cNvSpPr/>
          <p:nvPr/>
        </p:nvSpPr>
        <p:spPr>
          <a:xfrm>
            <a:off x="9085812" y="5668941"/>
            <a:ext cx="3647099" cy="7078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ru-RU" altLang="ko-KR" sz="2000" dirty="0">
                <a:solidFill>
                  <a:srgbClr val="141A72"/>
                </a:solidFill>
              </a:rPr>
              <a:t>ИВАН АЛЕКСЕЕВИЧ РОСТОВСКИЙ (1873 – 1947)</a:t>
            </a:r>
            <a:endParaRPr lang="ko-KR" altLang="en-US" sz="2000" dirty="0">
              <a:solidFill>
                <a:srgbClr val="141A7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1DC05-4EFC-4CD2-A76C-DF52D71D22BB}"/>
              </a:ext>
            </a:extLst>
          </p:cNvPr>
          <p:cNvSpPr txBox="1"/>
          <p:nvPr/>
        </p:nvSpPr>
        <p:spPr>
          <a:xfrm>
            <a:off x="5922946" y="1129431"/>
            <a:ext cx="2732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Заслуженный артист РФ,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ru-RU" i="0" dirty="0">
                <a:solidFill>
                  <a:srgbClr val="000000"/>
                </a:solidFill>
                <a:effectLst/>
              </a:rPr>
              <a:t>актер Архангельского театра драмы им. Ломоносова</a:t>
            </a:r>
            <a:endParaRPr lang="en-US" altLang="ko-KR" dirty="0"/>
          </a:p>
        </p:txBody>
      </p:sp>
      <p:sp>
        <p:nvSpPr>
          <p:cNvPr id="17" name="직사각형 21">
            <a:extLst>
              <a:ext uri="{FF2B5EF4-FFF2-40B4-BE49-F238E27FC236}">
                <a16:creationId xmlns:a16="http://schemas.microsoft.com/office/drawing/2014/main" id="{4F7072CF-6E8B-42A5-B1D0-79F9E4F476C1}"/>
              </a:ext>
            </a:extLst>
          </p:cNvPr>
          <p:cNvSpPr/>
          <p:nvPr/>
        </p:nvSpPr>
        <p:spPr>
          <a:xfrm>
            <a:off x="5922946" y="5651457"/>
            <a:ext cx="2887662" cy="7078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ru-RU" sz="2000" dirty="0">
                <a:solidFill>
                  <a:srgbClr val="141A7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ВАЛЕРИЙ ВИКТОРОВИЧ КАЛИНИН </a:t>
            </a:r>
            <a:r>
              <a:rPr lang="ru-RU" altLang="ko-KR" sz="2000" dirty="0">
                <a:solidFill>
                  <a:srgbClr val="141A72"/>
                </a:solidFill>
              </a:rPr>
              <a:t>(1940 – 1998)</a:t>
            </a:r>
            <a:endParaRPr lang="ko-KR" altLang="en-US" sz="2000" dirty="0">
              <a:solidFill>
                <a:srgbClr val="141A72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1D1A49-A34C-4CD2-9EBE-09880FB09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59" y="2589274"/>
            <a:ext cx="2143194" cy="30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Стрелка: пятиугольник 22">
            <a:extLst>
              <a:ext uri="{FF2B5EF4-FFF2-40B4-BE49-F238E27FC236}">
                <a16:creationId xmlns:a16="http://schemas.microsoft.com/office/drawing/2014/main" id="{54A0E538-336F-415B-A386-30FC41B642A7}"/>
              </a:ext>
            </a:extLst>
          </p:cNvPr>
          <p:cNvSpPr/>
          <p:nvPr/>
        </p:nvSpPr>
        <p:spPr>
          <a:xfrm flipH="1">
            <a:off x="12192000" y="-23211"/>
            <a:ext cx="6677025" cy="707886"/>
          </a:xfrm>
          <a:prstGeom prst="homePlate">
            <a:avLst>
              <a:gd name="adj" fmla="val 8229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E39F13C-E94A-4245-BDF3-D88ED6A5F20A}"/>
              </a:ext>
            </a:extLst>
          </p:cNvPr>
          <p:cNvSpPr/>
          <p:nvPr/>
        </p:nvSpPr>
        <p:spPr>
          <a:xfrm>
            <a:off x="7718658" y="2242922"/>
            <a:ext cx="876300" cy="876300"/>
          </a:xfrm>
          <a:prstGeom prst="ellipse">
            <a:avLst/>
          </a:prstGeom>
          <a:solidFill>
            <a:schemeClr val="accent4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B0AD9767-DC5F-43EA-9DE6-0DE4D874BAA3}"/>
              </a:ext>
            </a:extLst>
          </p:cNvPr>
          <p:cNvSpPr/>
          <p:nvPr/>
        </p:nvSpPr>
        <p:spPr>
          <a:xfrm>
            <a:off x="3715859" y="3119222"/>
            <a:ext cx="247650" cy="247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0BAB2BD9-844C-4E02-8126-E0837395092D}"/>
              </a:ext>
            </a:extLst>
          </p:cNvPr>
          <p:cNvSpPr/>
          <p:nvPr/>
        </p:nvSpPr>
        <p:spPr>
          <a:xfrm>
            <a:off x="4235217" y="2287012"/>
            <a:ext cx="476251" cy="5048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75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трелка: пятиугольник 1">
            <a:extLst>
              <a:ext uri="{FF2B5EF4-FFF2-40B4-BE49-F238E27FC236}">
                <a16:creationId xmlns:a16="http://schemas.microsoft.com/office/drawing/2014/main" id="{4D95F62C-6821-4647-809C-E7A7EED271C2}"/>
              </a:ext>
            </a:extLst>
          </p:cNvPr>
          <p:cNvSpPr/>
          <p:nvPr/>
        </p:nvSpPr>
        <p:spPr>
          <a:xfrm flipH="1">
            <a:off x="5514975" y="0"/>
            <a:ext cx="6677025" cy="707886"/>
          </a:xfrm>
          <a:prstGeom prst="homePlate">
            <a:avLst>
              <a:gd name="adj" fmla="val 8229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직사각형 39">
            <a:extLst>
              <a:ext uri="{FF2B5EF4-FFF2-40B4-BE49-F238E27FC236}">
                <a16:creationId xmlns:a16="http://schemas.microsoft.com/office/drawing/2014/main" id="{2BABCCCF-1834-4BFB-966D-F24B637296F7}"/>
              </a:ext>
            </a:extLst>
          </p:cNvPr>
          <p:cNvSpPr/>
          <p:nvPr/>
        </p:nvSpPr>
        <p:spPr>
          <a:xfrm>
            <a:off x="6406852" y="123110"/>
            <a:ext cx="3022898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r>
              <a:rPr lang="ru-RU" altLang="ko-KR" sz="2400" dirty="0"/>
              <a:t>РЕПЕРТУАР</a:t>
            </a:r>
            <a:r>
              <a:rPr lang="en-US" altLang="ko-KR" sz="2400" dirty="0"/>
              <a:t>/</a:t>
            </a:r>
            <a:r>
              <a:rPr lang="ru-RU" altLang="ko-KR" sz="2400" dirty="0"/>
              <a:t>АФИША</a:t>
            </a:r>
            <a:endParaRPr lang="ko-KR" altLang="en-US" sz="2400" dirty="0"/>
          </a:p>
        </p:txBody>
      </p:sp>
      <p:sp>
        <p:nvSpPr>
          <p:cNvPr id="4" name="Стрелка: пятиугольник 3">
            <a:extLst>
              <a:ext uri="{FF2B5EF4-FFF2-40B4-BE49-F238E27FC236}">
                <a16:creationId xmlns:a16="http://schemas.microsoft.com/office/drawing/2014/main" id="{5B355468-B65E-4620-95EF-17FDDFE33E32}"/>
              </a:ext>
            </a:extLst>
          </p:cNvPr>
          <p:cNvSpPr/>
          <p:nvPr/>
        </p:nvSpPr>
        <p:spPr>
          <a:xfrm flipH="1">
            <a:off x="12300404" y="-1"/>
            <a:ext cx="6677025" cy="707886"/>
          </a:xfrm>
          <a:prstGeom prst="homePlate">
            <a:avLst>
              <a:gd name="adj" fmla="val 8229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C51912-F7A1-4B55-8C5C-316F129C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1277256"/>
            <a:ext cx="2611166" cy="450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DA5E61-CADC-4501-9541-0E153E507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r="10616"/>
          <a:stretch/>
        </p:blipFill>
        <p:spPr bwMode="auto">
          <a:xfrm>
            <a:off x="6612718" y="1277256"/>
            <a:ext cx="2611165" cy="45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81286B8-5CB5-417F-9524-993709189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/>
          <a:stretch/>
        </p:blipFill>
        <p:spPr bwMode="auto">
          <a:xfrm>
            <a:off x="3393129" y="1277256"/>
            <a:ext cx="2905670" cy="450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6E601BC-EB15-42D9-B1D4-2FF1EBC09FBC}"/>
              </a:ext>
            </a:extLst>
          </p:cNvPr>
          <p:cNvGrpSpPr/>
          <p:nvPr/>
        </p:nvGrpSpPr>
        <p:grpSpPr>
          <a:xfrm>
            <a:off x="149118" y="1371600"/>
            <a:ext cx="3087052" cy="4114800"/>
            <a:chOff x="3522663" y="-4310622"/>
            <a:chExt cx="8379051" cy="11168622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FB3F3D3-F648-460F-ABDE-A10DBF9C5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663" y="-4310622"/>
              <a:ext cx="8379051" cy="11168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D24C6A3-E5CC-4B61-B576-F53CE9EADAAC}"/>
                </a:ext>
              </a:extLst>
            </p:cNvPr>
            <p:cNvSpPr/>
            <p:nvPr/>
          </p:nvSpPr>
          <p:spPr>
            <a:xfrm>
              <a:off x="3672114" y="3991429"/>
              <a:ext cx="1683657" cy="132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28A8F1C-ED05-4388-AA6E-1B9EF940E2B2}"/>
                </a:ext>
              </a:extLst>
            </p:cNvPr>
            <p:cNvSpPr/>
            <p:nvPr/>
          </p:nvSpPr>
          <p:spPr>
            <a:xfrm>
              <a:off x="3637235" y="5424714"/>
              <a:ext cx="8075794" cy="132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3165CB-A8BE-445F-874D-9CC6C11543A1}"/>
              </a:ext>
            </a:extLst>
          </p:cNvPr>
          <p:cNvSpPr txBox="1"/>
          <p:nvPr/>
        </p:nvSpPr>
        <p:spPr>
          <a:xfrm>
            <a:off x="9429750" y="5867606"/>
            <a:ext cx="2611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451 ГРАДУС ПО ФАРЕНГЕЙТУ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07A87-9552-4390-858E-3D26B9E5E72E}"/>
              </a:ext>
            </a:extLst>
          </p:cNvPr>
          <p:cNvSpPr txBox="1"/>
          <p:nvPr/>
        </p:nvSpPr>
        <p:spPr>
          <a:xfrm>
            <a:off x="6981745" y="5793805"/>
            <a:ext cx="195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12 СТУЛЬЕВ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817F3-4A54-4D02-9189-3F24988BB942}"/>
              </a:ext>
            </a:extLst>
          </p:cNvPr>
          <p:cNvSpPr txBox="1"/>
          <p:nvPr/>
        </p:nvSpPr>
        <p:spPr>
          <a:xfrm>
            <a:off x="3850245" y="5783942"/>
            <a:ext cx="224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ТРИ СЕСТРЫ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AAD60C-26B4-4B32-83EC-E3B6074FB76F}"/>
              </a:ext>
            </a:extLst>
          </p:cNvPr>
          <p:cNvSpPr txBox="1"/>
          <p:nvPr/>
        </p:nvSpPr>
        <p:spPr>
          <a:xfrm>
            <a:off x="796461" y="5783942"/>
            <a:ext cx="206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ТОМ СОЙЕР</a:t>
            </a:r>
          </a:p>
        </p:txBody>
      </p:sp>
    </p:spTree>
    <p:extLst>
      <p:ext uri="{BB962C8B-B14F-4D97-AF65-F5344CB8AC3E}">
        <p14:creationId xmlns:p14="http://schemas.microsoft.com/office/powerpoint/2010/main" val="86083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825</TotalTime>
  <Words>516</Words>
  <Application>Microsoft Office PowerPoint</Application>
  <PresentationFormat>Широкоэкранный</PresentationFormat>
  <Paragraphs>60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Lucida Fax</vt:lpstr>
      <vt:lpstr>Overpass Light</vt:lpstr>
      <vt:lpstr>verdana</vt:lpstr>
      <vt:lpstr>Office Theme</vt:lpstr>
      <vt:lpstr>Театральная жизнь Поморья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Театральная жизнь Поморья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Вячеслав Екимов</dc:creator>
  <cp:lastModifiedBy>Вячеслав Екимов</cp:lastModifiedBy>
  <cp:revision>34</cp:revision>
  <dcterms:created xsi:type="dcterms:W3CDTF">2022-11-11T14:33:41Z</dcterms:created>
  <dcterms:modified xsi:type="dcterms:W3CDTF">2023-04-20T10:26:50Z</dcterms:modified>
</cp:coreProperties>
</file>